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slideLayouts/slideLayout14.xml" ContentType="application/vnd.openxmlformats-officedocument.presentationml.slideLayout+xml"/>
  <Override PartName="/ppt/theme/theme11.xml" ContentType="application/vnd.openxmlformats-officedocument.theme+xml"/>
  <Override PartName="/ppt/slideLayouts/slideLayout15.xml" ContentType="application/vnd.openxmlformats-officedocument.presentationml.slideLayout+xml"/>
  <Override PartName="/ppt/theme/theme12.xml" ContentType="application/vnd.openxmlformats-officedocument.theme+xml"/>
  <Override PartName="/ppt/slideLayouts/slideLayout16.xml" ContentType="application/vnd.openxmlformats-officedocument.presentationml.slideLayout+xml"/>
  <Override PartName="/ppt/theme/theme13.xml" ContentType="application/vnd.openxmlformats-officedocument.theme+xml"/>
  <Override PartName="/ppt/slideLayouts/slideLayout17.xml" ContentType="application/vnd.openxmlformats-officedocument.presentationml.slideLayout+xml"/>
  <Override PartName="/ppt/theme/theme14.xml" ContentType="application/vnd.openxmlformats-officedocument.theme+xml"/>
  <Override PartName="/ppt/slideLayouts/slideLayout1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</p:sldMasterIdLst>
  <p:notesMasterIdLst>
    <p:notesMasterId r:id="rId80"/>
  </p:notesMasterIdLst>
  <p:handoutMasterIdLst>
    <p:handoutMasterId r:id="rId81"/>
  </p:handoutMasterIdLst>
  <p:sldIdLst>
    <p:sldId id="256" r:id="rId16"/>
    <p:sldId id="257" r:id="rId17"/>
    <p:sldId id="326" r:id="rId18"/>
    <p:sldId id="303" r:id="rId19"/>
    <p:sldId id="259" r:id="rId20"/>
    <p:sldId id="260" r:id="rId21"/>
    <p:sldId id="261" r:id="rId22"/>
    <p:sldId id="262" r:id="rId23"/>
    <p:sldId id="263" r:id="rId24"/>
    <p:sldId id="265" r:id="rId25"/>
    <p:sldId id="306" r:id="rId26"/>
    <p:sldId id="266" r:id="rId27"/>
    <p:sldId id="267" r:id="rId28"/>
    <p:sldId id="307" r:id="rId29"/>
    <p:sldId id="268" r:id="rId30"/>
    <p:sldId id="269" r:id="rId31"/>
    <p:sldId id="318" r:id="rId32"/>
    <p:sldId id="270" r:id="rId33"/>
    <p:sldId id="308" r:id="rId34"/>
    <p:sldId id="271" r:id="rId35"/>
    <p:sldId id="294" r:id="rId36"/>
    <p:sldId id="312" r:id="rId37"/>
    <p:sldId id="272" r:id="rId38"/>
    <p:sldId id="273" r:id="rId39"/>
    <p:sldId id="313" r:id="rId40"/>
    <p:sldId id="274" r:id="rId41"/>
    <p:sldId id="296" r:id="rId42"/>
    <p:sldId id="275" r:id="rId43"/>
    <p:sldId id="320" r:id="rId44"/>
    <p:sldId id="295" r:id="rId45"/>
    <p:sldId id="317" r:id="rId46"/>
    <p:sldId id="276" r:id="rId47"/>
    <p:sldId id="277" r:id="rId48"/>
    <p:sldId id="319" r:id="rId49"/>
    <p:sldId id="278" r:id="rId50"/>
    <p:sldId id="304" r:id="rId51"/>
    <p:sldId id="279" r:id="rId52"/>
    <p:sldId id="297" r:id="rId53"/>
    <p:sldId id="316" r:id="rId54"/>
    <p:sldId id="280" r:id="rId55"/>
    <p:sldId id="281" r:id="rId56"/>
    <p:sldId id="321" r:id="rId57"/>
    <p:sldId id="282" r:id="rId58"/>
    <p:sldId id="283" r:id="rId59"/>
    <p:sldId id="298" r:id="rId60"/>
    <p:sldId id="309" r:id="rId61"/>
    <p:sldId id="284" r:id="rId62"/>
    <p:sldId id="299" r:id="rId63"/>
    <p:sldId id="314" r:id="rId64"/>
    <p:sldId id="285" r:id="rId65"/>
    <p:sldId id="300" r:id="rId66"/>
    <p:sldId id="286" r:id="rId67"/>
    <p:sldId id="301" r:id="rId68"/>
    <p:sldId id="287" r:id="rId69"/>
    <p:sldId id="315" r:id="rId70"/>
    <p:sldId id="288" r:id="rId71"/>
    <p:sldId id="289" r:id="rId72"/>
    <p:sldId id="290" r:id="rId73"/>
    <p:sldId id="322" r:id="rId74"/>
    <p:sldId id="291" r:id="rId75"/>
    <p:sldId id="302" r:id="rId76"/>
    <p:sldId id="311" r:id="rId77"/>
    <p:sldId id="325" r:id="rId78"/>
    <p:sldId id="323" r:id="rId79"/>
  </p:sldIdLst>
  <p:sldSz cx="9144000" cy="6858000" type="screen4x3"/>
  <p:notesSz cx="6858000" cy="9144000"/>
  <p:custDataLst>
    <p:tags r:id="rId8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135"/>
    <a:srgbClr val="EC2C0F"/>
    <a:srgbClr val="C85148"/>
    <a:srgbClr val="AAF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591" autoAdjust="0"/>
  </p:normalViewPr>
  <p:slideViewPr>
    <p:cSldViewPr>
      <p:cViewPr varScale="1">
        <p:scale>
          <a:sx n="109" d="100"/>
          <a:sy n="109" d="100"/>
        </p:scale>
        <p:origin x="169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-164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viewProps" Target="viewProps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61" Type="http://schemas.openxmlformats.org/officeDocument/2006/relationships/slide" Target="slides/slide46.xml"/><Relationship Id="rId8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6AAAC0-FA2B-4F20-9AA6-76AB6DBDEA60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EA25514-ED1A-48AA-B0AC-D9A35149A2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3692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1D123CD-5F46-469E-9742-9B002AA331C6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2763D82-2074-467A-A0E2-A8C2C824F8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419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1F583B-E505-4D39-B73A-46B3E8EB5C2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834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C84E13-EE0E-4443-B3C2-B4A60EBC8B5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1187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E9E914-0748-48B3-982A-8E90F468A2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635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355BA2-F2DB-4E27-ACAF-B24690CBC1B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356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572EFF-D7ED-4144-B788-DCB0BF910F3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1413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DD1AE4-5AD3-4A8D-9BA1-5431CFACD4A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0527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57FEC6-2AD7-427B-B3D5-F2FB4B1656E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4714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887AFD-D574-4D0A-9798-621CBA75B56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9029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67E948-AB2D-4802-9752-543D8C3EA05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5814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352C4A-12DA-4E14-B865-3F131BD8373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7645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B623D8-B247-4EBF-8A77-6EDF14429DB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7920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3CC02-F9D3-4F7B-A40A-3D7B0977F3A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5825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B7752C-537C-47A8-8CED-2EE5F978BE1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1058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1BCDC1-139B-4094-B293-AD84905D21A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1142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F9C49F-790A-467C-AE72-B6CFF6F40A3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616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F7145-9C23-460A-9C6F-C3F8E3F0657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0604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15F65A-0C8A-4977-8F89-F9D4AA147A2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72619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3AD7C-82C0-475A-BB14-B7B68335A55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9881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97C53-C1D8-4D48-BC6A-DA9ABF2FA5B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38643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DD4671-B170-4E57-A135-CEC20EC3EA7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021837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7A68D2-6321-4937-9FDE-68109EF4832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79049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C3E59-20CB-454D-A647-0AD171469C0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6064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52738E-6787-4494-9847-F32287DB7A8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320115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C31865-6FC6-4B8F-BF5F-ACAF7077C62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114696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952D56-DF95-432A-A7A6-ECEDC4C6EB5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46629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54D25F-7653-410D-B935-D111AA1CCB1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667816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275E86-4DC0-46BA-A5F6-BB929D53B8C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53193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76184-A2C6-4808-954D-BEA7A0AAA80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3183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7A8EB7-B261-48BC-B023-6C648E8EA44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27938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BFF64-4A7D-4DCC-B3E0-49CDCB25277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38590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6188DF-16F2-4E5F-AE81-8D4FB585949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838445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28BE74-E27A-4C9D-803B-666F13469DB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50036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01BD4B-F64F-4967-BCC7-61417F38880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7681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BF95E8-FEA2-4518-BCC8-F7001332367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69249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C8D9CF-51B2-40D1-8C9E-C148E58703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40701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91EA14-AD5C-4FF9-B2D4-97167D58FEF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8254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2A95C0-6909-432C-A5DB-7E257706F0B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2253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180FCF-1F00-4635-89FE-735A5AC444A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45950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F73B25-FDC5-4FCB-9C61-13FDFF7676E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34661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D47B3E-B8A4-491E-B100-72E7119A526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97697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3A110D-3D00-41D9-A351-5605C2E9E8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12340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73D22D-19C9-40D4-9496-490B23F44E0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68664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47D2DC-0992-4C77-8C3C-80D84519950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1362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77D438-9225-4FB1-AC5C-86EC52FDFD1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329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6F5E6-3F8B-413E-9FD5-4E86157D0DC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45587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E8DF16-EF5C-4958-ACFD-DD9321095BB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48992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17AD97-01C6-45BE-BE65-5DDF03B3A4C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77329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A26034-F3C7-4360-9203-8BECC7C5EE6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927047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67F3F7-D930-42A2-8365-4ABD6B9E1FF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96365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C8BEC8-29DD-4946-8D65-E0A2C6E465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580048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DE745F-D406-4989-920E-2BD6AE12C23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00190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EDDE4-754C-44A3-AF63-08A181C445D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27805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5A06A8-C0EA-4701-94CC-03454197ADE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07919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331162-28DE-4996-9C07-3FAE81BECA4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28242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8AEF44-4863-435D-9B08-9BE751E564A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8820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9BBC41-B53D-4598-9F99-E842DEF25EC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67922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97BB25-389A-40D1-B45C-B883B4A222B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52194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8ADC3C-B542-4F12-BE9F-CCCFEB10C6D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929234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9A03CA-3193-4990-8514-BCCEE3886C7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932323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4BF2C-9D04-40E0-8040-0C4AA233F5A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20491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418E8A-AFC1-4F9D-8BFD-C7B4F462DEC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0675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5F4F9-CFD9-413F-9719-DB24D98CF56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1432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BBFC08-2700-4A22-8F41-2C57FFB2CC6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1651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A65A6-8DBF-4713-ADFE-7DBF4D2D5EF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520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9C00E-E06D-48B9-9A59-6A2B112BEAAB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06E97-C1BE-43C2-A586-0965909E4D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86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AD4AB-DD4F-478F-B867-CDD0ABB4D13E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CA85F-5F2B-4B56-9B9E-0403884228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39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876AB-0679-4E4C-99D7-B4008B676810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3EFD7-A588-406C-901A-A29D057983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004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13F41-F4FA-4A42-B06B-50A6BC96E01C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356AB-A110-4210-AE07-478ACDB958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536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D8CD5-C0FF-4231-A32C-963CAC2D6586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D0572-462D-44D5-8555-E3BB5C59D1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512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00AB7-5CCA-4F02-99E4-C60DAE0956B0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64868-18F5-4EBA-B9B0-113ACE7BF7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20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7BFF8-6EF7-4CF2-9BAE-4D996362D497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9ECA4-6C59-42EE-9496-872A251C16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66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5A671-BC27-41F3-B83D-510875116F93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96B53-32D1-4CDB-B0F8-0F534B4C40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110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C153-27FB-4533-8E6E-FEE9CA61D09D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464A4-19DF-4ED9-8BED-6E9C9D7087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89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08D43-D733-4EBD-AD45-C44D617DD25E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4E0C1-D9F4-4F7A-8056-4C2C196186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02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6BB7C-6E0C-46EB-9F0F-F103E0788FE2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8576E-2FBA-4BF2-A9A5-E768CF7A07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052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E9724-E25C-4E69-8EDB-2222757A8D73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7594E-0C27-4BBD-9DEA-D3DB542056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431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F7C9C-F5C1-4746-A68C-2F9F5E9E1DB9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89B62-E38C-49F9-93DE-CDDB211E0A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7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19569-FCE3-4959-BD10-FA9E25F135CA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72E63-DE70-4DB6-8BDC-AB26161978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035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48E18-0CCB-4461-A269-0D4300044F0A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30DBC-F43D-4033-8A2D-FBEA52DD48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4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5D881-35F1-4167-8819-997B69C64C96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8ECE0-E3C5-4BEB-BDF2-2FB8125EDB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584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0849B-5943-4DFF-83BC-7A35DFA78C20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2C350-5265-4152-86AC-18C1C1BD52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04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2EF49-7403-4249-94A1-78E8D3645267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F0489-E824-4006-A361-E63638CBA1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351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5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7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adhesives info slide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45F465-FF6C-42D9-801D-0E432C7F9C9C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D5A823-46D7-41C2-BB0E-89D2CDB697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82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prunning shears info slid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282C86-641D-4FF2-806C-64E20680AA9B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8F7F3C-1523-4429-B217-DF981A1011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Ribbons info slid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12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1EAE3D-051B-4499-876F-B15BD4211388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A6FF29-A095-4BA6-A58F-F6FFCE2A21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stem strippers info slid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22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A0B4E0-3623-4FBB-8F7C-CAB236017B2C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F99CD5-C8AD-4141-BBAE-535B8F07A2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water proof clay info slid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2185DF-1B76-4FF0-868B-624795ACBEA6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97312D-9A40-4DBE-B960-9AE1ED4C9D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wire cutters info slid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43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45DC43-4718-41ED-83AB-85248F631EA5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8C11D3-8B71-4B30-8C75-24BE8B4FEE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wires info slid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5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A043A2-DC5B-4A17-A62A-8AEB97A1472F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5C5ACB-13A4-4261-BED7-CD9CE69D0E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andles &amp; anchor info slid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5818BB-EA79-40A8-96FD-D7D28DAD700A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4572F2-9594-44D2-AF10-6211AFEB9A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containers info slid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28974F-A536-48E8-B6B9-56DAA125961A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C90DCB-2127-4895-82C3-3343A9231A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Corsage and boutonnniere info slid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274638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FB9CCF-388E-4615-9CCC-1ADBD0BA8285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B78E3C-141F-4E3D-B2F9-4FB050C413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floral care and handling info slid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A5F832-3485-4ABC-9018-786AC5A28009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862ECB-101F-4D98-BECF-C30D907836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3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foam info slid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BF9587-07B1-408F-8285-B6D342198D32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2D7606-1CA0-446D-AC28-7698D9B41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knife and scissors info slid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DF2F0E-9AD3-4C55-8353-E61A8A044C2B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BC1BEF-0349-42CA-8982-1B6DDADF92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picks and pins info slid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376155-0360-42AD-A7F7-1642F8945CE8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452FF8-8E6B-48E7-9957-5443DEB99A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preservation info slid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9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189E6F-276F-4DBB-B7E7-55CBB0A78243}" type="datetimeFigureOut">
              <a:rPr lang="en-US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6ED599-5B0A-404B-81FC-28715AB9A5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42.xml"/><Relationship Id="rId3" Type="http://schemas.openxmlformats.org/officeDocument/2006/relationships/image" Target="../media/image17.png"/><Relationship Id="rId7" Type="http://schemas.openxmlformats.org/officeDocument/2006/relationships/slide" Target="slide17.xml"/><Relationship Id="rId12" Type="http://schemas.openxmlformats.org/officeDocument/2006/relationships/slide" Target="slide39.xml"/><Relationship Id="rId17" Type="http://schemas.openxmlformats.org/officeDocument/2006/relationships/slide" Target="slide59.xml"/><Relationship Id="rId2" Type="http://schemas.openxmlformats.org/officeDocument/2006/relationships/notesSlide" Target="../notesSlides/notesSlide3.xml"/><Relationship Id="rId16" Type="http://schemas.openxmlformats.org/officeDocument/2006/relationships/slide" Target="slide55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4.xml"/><Relationship Id="rId11" Type="http://schemas.openxmlformats.org/officeDocument/2006/relationships/slide" Target="slide36.xml"/><Relationship Id="rId5" Type="http://schemas.openxmlformats.org/officeDocument/2006/relationships/slide" Target="slide11.xml"/><Relationship Id="rId15" Type="http://schemas.openxmlformats.org/officeDocument/2006/relationships/slide" Target="slide49.xml"/><Relationship Id="rId10" Type="http://schemas.openxmlformats.org/officeDocument/2006/relationships/slide" Target="slide34.xml"/><Relationship Id="rId4" Type="http://schemas.openxmlformats.org/officeDocument/2006/relationships/slide" Target="slide4.xml"/><Relationship Id="rId9" Type="http://schemas.openxmlformats.org/officeDocument/2006/relationships/slide" Target="slide31.xml"/><Relationship Id="rId14" Type="http://schemas.openxmlformats.org/officeDocument/2006/relationships/slide" Target="slide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D5A10B-4461-499A-916B-E763252FE581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18437" name="Picture 3" descr="Floral Design Too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Blade Sharpeners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Are used to keep scissor and knife blades sharp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6EAE7E58-6FE0-432B-A40C-12EBFAA404EF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7653" name="Picture 4" descr="http://sona.oasisfloral.com/Image%20Library/North%20America/English/Products%20Detail%20Images/Design%20Tools/2813-Hand-Held-Knife-and-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29000"/>
            <a:ext cx="321945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2814-Stationary-Knife-and-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590800"/>
            <a:ext cx="35385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9" descr="NEW_CEV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869" y="6133324"/>
            <a:ext cx="950976" cy="71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7CF7B-F751-4FEC-8AD9-59F6191CC8D2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28675" name="Picture 3" descr="Wire Cutt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Slide Number Placeholder 3"/>
          <p:cNvSpPr txBox="1">
            <a:spLocks/>
          </p:cNvSpPr>
          <p:nvPr/>
        </p:nvSpPr>
        <p:spPr bwMode="auto">
          <a:xfrm>
            <a:off x="6858000" y="62484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03B3C88D-9E37-4B92-98EF-5C8CC449D299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11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Wire Snips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228600" eaLnBrk="1" hangingPunct="1"/>
            <a:r>
              <a:rPr lang="en-US" altLang="en-US" dirty="0" smtClean="0"/>
              <a:t>Have a spring action handle with short blades</a:t>
            </a:r>
          </a:p>
          <a:p>
            <a:pPr marL="457200" indent="-228600" eaLnBrk="1" hangingPunct="1"/>
            <a:r>
              <a:rPr lang="en-US" altLang="en-US" dirty="0" smtClean="0"/>
              <a:t>Are used to cut heavy duty wire, corsage and boutonniere stems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32FF4857-762F-4AF5-967B-58A4CF7AE82E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29701" name="Picture 5" descr="FL8730BU-Hi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05200"/>
            <a:ext cx="489585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Utility Wire Cutters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228600" eaLnBrk="1" hangingPunct="1"/>
            <a:r>
              <a:rPr lang="en-US" altLang="en-US" dirty="0" smtClean="0"/>
              <a:t>Have longer blades with serrated edges</a:t>
            </a:r>
          </a:p>
          <a:p>
            <a:pPr marL="457200" indent="-228600" eaLnBrk="1" hangingPunct="1"/>
            <a:r>
              <a:rPr lang="en-US" altLang="en-US" dirty="0" smtClean="0"/>
              <a:t>Cut floral wire, plastic and chicken wire with 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FF789357-9934-4D57-95F6-600D54420D5F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30725" name="Picture 5" descr="FL8725 cu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429000"/>
            <a:ext cx="404653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869" y="6133324"/>
            <a:ext cx="950976" cy="71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31747" name="Content Placeholder 4" descr="prunning shear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837681-DFE9-4689-B40E-9919FCF8741E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31749" name="Picture 6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2" descr="1 copy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6838"/>
            <a:ext cx="4111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13"/>
          <p:cNvSpPr txBox="1">
            <a:spLocks noChangeArrowheads="1"/>
          </p:cNvSpPr>
          <p:nvPr/>
        </p:nvSpPr>
        <p:spPr bwMode="auto">
          <a:xfrm>
            <a:off x="152400" y="6396038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Return to</a:t>
            </a:r>
          </a:p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Main Menu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Floral Shears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eaLnBrk="1" hangingPunct="1"/>
            <a:r>
              <a:rPr lang="en-US" altLang="en-US" dirty="0" smtClean="0"/>
              <a:t>Are designed to cut stems without crushing them</a:t>
            </a:r>
          </a:p>
          <a:p>
            <a:pPr marL="285750" indent="-285750" eaLnBrk="1" hangingPunct="1"/>
            <a:r>
              <a:rPr lang="en-US" altLang="en-US" dirty="0" smtClean="0"/>
              <a:t>Have a cutting action in both directions of the blade</a:t>
            </a:r>
          </a:p>
          <a:p>
            <a:pPr marL="285750" indent="-285750" eaLnBrk="1" hangingPunct="1"/>
            <a:r>
              <a:rPr lang="en-US" altLang="en-US" dirty="0" smtClean="0"/>
              <a:t>Are used to cut thick or woody 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F96C2C41-95E2-4B19-9FA5-C8ECB122BC99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32773" name="Picture 6" descr="floral she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62400"/>
            <a:ext cx="54864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Pruning Shears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228600" eaLnBrk="1" hangingPunct="1"/>
            <a:r>
              <a:rPr lang="en-US" altLang="en-US" dirty="0" smtClean="0"/>
              <a:t>Cut very thick or tough branches with one smooth cut</a:t>
            </a:r>
          </a:p>
          <a:p>
            <a:pPr marL="457200" indent="-228600" eaLnBrk="1" hangingPunct="1"/>
            <a:r>
              <a:rPr lang="en-US" altLang="en-US" dirty="0" smtClean="0"/>
              <a:t>Should always have sharp cutting blades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9176E448-9D83-45B1-A51A-A35A68F8D38F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33797" name="Picture 5" descr="2802 - Floral Prun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517842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869" y="6133324"/>
            <a:ext cx="950976" cy="71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E00A61-B4C3-49E6-B39E-FBAF440C4E57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34821" name="Picture 6" descr="stem strip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8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Slide Number Placeholder 3"/>
          <p:cNvSpPr txBox="1">
            <a:spLocks/>
          </p:cNvSpPr>
          <p:nvPr/>
        </p:nvSpPr>
        <p:spPr bwMode="auto">
          <a:xfrm>
            <a:off x="6858000" y="62484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DAFD804-B815-4423-9A8F-10A1008C6660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17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Stem Strippers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228600" eaLnBrk="1" hangingPunct="1"/>
            <a:r>
              <a:rPr lang="en-US" altLang="en-US" dirty="0" smtClean="0"/>
              <a:t>Are used to remove thorns and leaves from stems</a:t>
            </a:r>
          </a:p>
          <a:p>
            <a:pPr marL="457200" indent="-228600" eaLnBrk="1" hangingPunct="1"/>
            <a:r>
              <a:rPr lang="en-US" altLang="en-US" dirty="0" smtClean="0"/>
              <a:t>Need to be used carefully to prevent stripping tender bark from 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25CBA617-3857-4E2D-B2B1-2FC86D042998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5845" name="Picture 7" descr="steam stripper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33800"/>
            <a:ext cx="2852738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9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869" y="6133324"/>
            <a:ext cx="950976" cy="71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36867" name="Content Placeholder 4" descr="Adhesive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A78F5-CDEE-48E2-A062-8CE6AC6B3437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36869" name="Picture 6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Objectives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To identify floral design tools.</a:t>
            </a:r>
          </a:p>
          <a:p>
            <a:pPr eaLnBrk="1" hangingPunct="1"/>
            <a:r>
              <a:rPr lang="en-US" altLang="en-US" dirty="0" smtClean="0"/>
              <a:t>To describe the use of adhesives in floral designs.</a:t>
            </a:r>
          </a:p>
          <a:p>
            <a:pPr eaLnBrk="1" hangingPunct="1"/>
            <a:r>
              <a:rPr lang="en-US" altLang="en-US" dirty="0" smtClean="0"/>
              <a:t>To discuss different products necessary to floral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4BFFE715-9FC7-4ECE-98C6-BFC854A2957C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9461" name="Picture 5" descr="NEW_CEV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0" dirty="0" smtClean="0"/>
              <a:t>Floral Adhesives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 rtlCol="0">
            <a:normAutofit/>
          </a:bodyPr>
          <a:lstStyle/>
          <a:p>
            <a:pPr marL="457200" indent="-228600" eaLnBrk="1" fontAlgn="ctr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Are fast-drying and waterproof</a:t>
            </a:r>
          </a:p>
          <a:p>
            <a:pPr marL="457200" indent="-228600" eaLnBrk="1" fontAlgn="ctr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Bond quickly, safely and easily</a:t>
            </a:r>
          </a:p>
          <a:p>
            <a:pPr marL="457200" indent="-228600" eaLnBrk="1" fontAlgn="ctr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Are used with fresh flowers</a:t>
            </a:r>
          </a:p>
          <a:p>
            <a:pPr marL="457200" indent="-228600" eaLnBrk="1" fontAlgn="ctr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Provide a more time efficient approach to adhering flowers as opposed to glues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4634D-AA6B-4036-99D6-323BDE0DE432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37893" name="Picture 5" descr="1532 - OASIS Floral Adhesive 39 g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33800"/>
            <a:ext cx="4568825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0" dirty="0" smtClean="0"/>
              <a:t>Floral Adhesives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ctr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Will not brown fresh flower petals</a:t>
            </a:r>
          </a:p>
          <a:p>
            <a:pPr marL="457200" indent="-228600" eaLnBrk="1" fontAlgn="ctr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Maintain bonds in cold temperatures</a:t>
            </a:r>
          </a:p>
          <a:p>
            <a:pPr marL="457200" indent="-228600" eaLnBrk="1" fontAlgn="ctr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Are also available in sprays and tapes for use with: </a:t>
            </a:r>
          </a:p>
          <a:p>
            <a:pPr marL="2286000" lvl="1" eaLnBrk="1" fontAlgn="ctr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glitter</a:t>
            </a:r>
          </a:p>
          <a:p>
            <a:pPr marL="2286000" lvl="1" eaLnBrk="1" fontAlgn="ctr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ribbon, </a:t>
            </a:r>
          </a:p>
          <a:p>
            <a:pPr marL="2286000" lvl="1" eaLnBrk="1" fontAlgn="ctr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fabric </a:t>
            </a:r>
          </a:p>
          <a:p>
            <a:pPr marL="2286000" lvl="1" eaLnBrk="1" fontAlgn="ctr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fashion gems </a:t>
            </a:r>
            <a:br>
              <a:rPr lang="en-US" dirty="0" smtClean="0"/>
            </a:br>
            <a:r>
              <a:rPr lang="en-US" dirty="0" smtClean="0"/>
              <a:t>and stones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5D07E-3A85-42C5-848C-084230B37AAC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38917" name="Picture 5" descr="1530 - OASIS Floral Adhesive 8 o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33800"/>
            <a:ext cx="31242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0" dirty="0" smtClean="0"/>
              <a:t>Glue Guns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Are available in high and low temperature styles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Range in use sensitivity due to different temperatures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FF5F09-1FEF-49D7-B398-A6533456C2FA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39941" name="Picture 5" descr="1580 - Glue Gu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191000"/>
            <a:ext cx="4362450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FL5012 Hot Melt GluGu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0"/>
            <a:ext cx="26971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8" descr="NEW_CEV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0" dirty="0" smtClean="0"/>
              <a:t>Glue Guns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Glue sticks are available in two common sizes</a:t>
            </a:r>
          </a:p>
          <a:p>
            <a:pPr marL="85725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1/4 in. diameter </a:t>
            </a:r>
          </a:p>
          <a:p>
            <a:pPr marL="85725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1/2 in. diameter</a:t>
            </a:r>
          </a:p>
          <a:p>
            <a:pPr marL="85725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  <a:p>
            <a:pPr marL="22860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5E572-DFC5-460D-8AED-C831A9A0EBAE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514600" y="4953000"/>
            <a:ext cx="5029200" cy="1600200"/>
          </a:xfrm>
          <a:prstGeom prst="roundRect">
            <a:avLst/>
          </a:prstGeom>
          <a:solidFill>
            <a:srgbClr val="C851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>
                <a:solidFill>
                  <a:schemeClr val="tx1"/>
                </a:solidFill>
              </a:rPr>
              <a:t>TIP: Use caution when using electric glue guns – tips and glue are extremely hot and can cause severe burns.</a:t>
            </a:r>
          </a:p>
        </p:txBody>
      </p:sp>
      <p:pic>
        <p:nvPicPr>
          <p:cNvPr id="40966" name="Picture 7" descr="FL5155 High Temp GluSti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24200"/>
            <a:ext cx="2514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8" descr="FL59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30210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0" descr="NEW_CEV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0" dirty="0" smtClean="0"/>
              <a:t>Pan Melt Glue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Uses a small electric pan, or glue skillet to melt small pellets, chips or blocks of glue</a:t>
            </a:r>
          </a:p>
          <a:p>
            <a:pPr marL="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Is melted to a molasses consistency in order for the materials to be dipped into the glue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9D9361-3BFE-414F-A9D1-23275AFEA83E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41989" name="Picture 5" descr="1569 - OASIS Hot Melt Glue P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05200"/>
            <a:ext cx="495617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0" dirty="0" smtClean="0"/>
              <a:t>Pan Melt Glue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Is not affected by moisture and temperature like other glues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be stored by cooling down the glue until it hardens 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be reheated for quick use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E6762-641C-458F-929C-A28F0336BF1C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43013" name="Picture 5" descr="FL5930_Pot_Melt_Glu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86200"/>
            <a:ext cx="33147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0" dirty="0" smtClean="0"/>
              <a:t>Floral Stem Tape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Times New Roman" pitchFamily="18" charset="0"/>
                <a:cs typeface="Times New Roman" pitchFamily="18" charset="0"/>
              </a:rPr>
              <a:t>Is durable, stretchable tape that adheres to itself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Can be used to lengthen and strengthen stems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Is used to create:</a:t>
            </a:r>
          </a:p>
          <a:p>
            <a:pPr marL="228600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corsages</a:t>
            </a:r>
          </a:p>
          <a:p>
            <a:pPr marL="228600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b</a:t>
            </a:r>
            <a:r>
              <a:rPr lang="en-US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ouquets</a:t>
            </a:r>
          </a:p>
          <a:p>
            <a:pPr marL="228600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eadpieces</a:t>
            </a:r>
          </a:p>
          <a:p>
            <a:pPr marL="228600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osegays</a:t>
            </a:r>
          </a:p>
          <a:p>
            <a:pPr marL="228600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boutonnieres</a:t>
            </a:r>
          </a:p>
          <a:p>
            <a:pPr marL="1265238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998AE-C59D-4DDC-AD4B-A64E65379958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44037" name="Picture 5" descr="floral ta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94200"/>
            <a:ext cx="31242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0" dirty="0" smtClean="0"/>
              <a:t>Floral Stem Tape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Adhesive material is activated only when tape is stretched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Is stretched as it is wrapped around fresh, dried or silk flower stems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Comes in a variety of colors</a:t>
            </a:r>
            <a:endParaRPr lang="en-US" dirty="0" smtClean="0"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B3B957-6AAC-4995-B9C7-A48F6149D44B}" type="slidenum">
              <a:rPr lang="en-US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45061" name="Picture 5" descr="NEW_CEV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2" descr="http://ep.yimg.com/ca/I/yhst-12832170677835_2143_463169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5" b="17703"/>
          <a:stretch>
            <a:fillRect/>
          </a:stretch>
        </p:blipFill>
        <p:spPr bwMode="auto">
          <a:xfrm>
            <a:off x="4495800" y="4376738"/>
            <a:ext cx="34734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0" dirty="0" smtClean="0"/>
              <a:t>Anchor Tape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 smtClean="0"/>
              <a:t>Is also known as waterproof tape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500" dirty="0" smtClean="0"/>
              <a:t>Is an all-purpose product for holding either wet or dried foam in place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28F1B9-3F7F-4E76-918C-F6574B2B434F}" type="slidenum">
              <a:rPr lang="en-US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46085" name="Picture 6" descr="1610, 1600, 1615 - OASIS Waterproof Ta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81400"/>
            <a:ext cx="393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0" dirty="0" smtClean="0"/>
              <a:t>Anchor Tape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Comes in two colors: white and green</a:t>
            </a:r>
          </a:p>
          <a:p>
            <a:pPr eaLnBrk="1" hangingPunct="1"/>
            <a:r>
              <a:rPr lang="en-US" altLang="en-US" dirty="0" smtClean="0"/>
              <a:t>Is waterproof and pressure sensitive</a:t>
            </a:r>
          </a:p>
          <a:p>
            <a:pPr marL="914400" lvl="1" indent="-228600" eaLnBrk="1" hangingPunct="1"/>
            <a:r>
              <a:rPr lang="en-US" altLang="en-US" dirty="0" smtClean="0"/>
              <a:t>repels water and sticks to a surface or object when force is applied to it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BC901-F968-4ED0-94C4-427ABAC43402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47109" name="Picture 5" descr="NEW_CEV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 descr="http://www.jhornerltd.co.uk/Products/193_Anchor_Tap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810000"/>
            <a:ext cx="3649663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0" dirty="0" smtClean="0"/>
              <a:t>Main Menu</a:t>
            </a:r>
          </a:p>
        </p:txBody>
      </p:sp>
      <p:sp>
        <p:nvSpPr>
          <p:cNvPr id="20483" name="Content Placeholder 6"/>
          <p:cNvSpPr>
            <a:spLocks noGrp="1"/>
          </p:cNvSpPr>
          <p:nvPr>
            <p:ph sz="half" idx="1"/>
          </p:nvPr>
        </p:nvSpPr>
        <p:spPr>
          <a:xfrm>
            <a:off x="584416" y="1600200"/>
            <a:ext cx="42672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	Knives &amp; Scissors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	Wire Cutters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	Florist/Pruning Shears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	Stem Strippers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	Adhesives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	Water Tubes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	Waterproof Clay</a:t>
            </a:r>
          </a:p>
          <a:p>
            <a:pPr eaLnBrk="1" hangingPunct="1">
              <a:buFont typeface="Arial" charset="0"/>
              <a:buNone/>
            </a:pPr>
            <a:endParaRPr lang="en-US" altLang="en-US" dirty="0" smtClean="0"/>
          </a:p>
          <a:p>
            <a:pPr algn="ctr" eaLnBrk="1" hangingPunct="1">
              <a:buFont typeface="Arial" charset="0"/>
              <a:buNone/>
            </a:pPr>
            <a:endParaRPr lang="en-US" altLang="en-US" dirty="0" smtClean="0"/>
          </a:p>
          <a:p>
            <a:pPr algn="ctr" eaLnBrk="1" hangingPunct="1">
              <a:buFont typeface="Arial" charset="0"/>
              <a:buNone/>
            </a:pPr>
            <a:endParaRPr lang="en-US" altLang="en-US" dirty="0" smtClean="0"/>
          </a:p>
          <a:p>
            <a:pPr algn="ctr" eaLnBrk="1" hangingPunct="1">
              <a:buFont typeface="Arial" charset="0"/>
              <a:buNone/>
            </a:pPr>
            <a:endParaRPr lang="en-US" altLang="en-US" dirty="0" smtClean="0"/>
          </a:p>
        </p:txBody>
      </p:sp>
      <p:sp>
        <p:nvSpPr>
          <p:cNvPr id="20484" name="Content Placeholder 7"/>
          <p:cNvSpPr>
            <a:spLocks noGrp="1"/>
          </p:cNvSpPr>
          <p:nvPr>
            <p:ph sz="half" idx="2"/>
          </p:nvPr>
        </p:nvSpPr>
        <p:spPr>
          <a:xfrm>
            <a:off x="4775416" y="1600200"/>
            <a:ext cx="41910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	Floral Foam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	Candle &amp; Anchor Pins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	Floral Care &amp; Handling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	Ribbons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	Wires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	Containers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	Corsage &amp; Boutonniere Accessories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EB4DBDAE-FB99-4F9D-80E9-46CB71F20658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0500" name="Picture 20" descr="NEW_CEV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hlinkClick r:id="rId4" action="ppaction://hlinksldjump"/>
          </p:cNvPr>
          <p:cNvSpPr/>
          <p:nvPr/>
        </p:nvSpPr>
        <p:spPr>
          <a:xfrm>
            <a:off x="404857" y="1720096"/>
            <a:ext cx="533400" cy="352425"/>
          </a:xfrm>
          <a:prstGeom prst="roundRect">
            <a:avLst/>
          </a:prstGeom>
          <a:solidFill>
            <a:srgbClr val="EC2C0F"/>
          </a:solidFill>
          <a:ln>
            <a:solidFill>
              <a:srgbClr val="FE9135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hlinkClick r:id="rId5" action="ppaction://hlinksldjump"/>
          </p:cNvPr>
          <p:cNvSpPr/>
          <p:nvPr/>
        </p:nvSpPr>
        <p:spPr>
          <a:xfrm>
            <a:off x="407497" y="2152457"/>
            <a:ext cx="533400" cy="352425"/>
          </a:xfrm>
          <a:prstGeom prst="roundRect">
            <a:avLst/>
          </a:prstGeom>
          <a:solidFill>
            <a:srgbClr val="EC2C0F"/>
          </a:solidFill>
          <a:ln>
            <a:solidFill>
              <a:srgbClr val="FE9135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hlinkClick r:id="rId6" action="ppaction://hlinksldjump"/>
          </p:cNvPr>
          <p:cNvSpPr/>
          <p:nvPr/>
        </p:nvSpPr>
        <p:spPr>
          <a:xfrm>
            <a:off x="404857" y="2568916"/>
            <a:ext cx="533400" cy="352425"/>
          </a:xfrm>
          <a:prstGeom prst="roundRect">
            <a:avLst/>
          </a:prstGeom>
          <a:solidFill>
            <a:srgbClr val="EC2C0F"/>
          </a:solidFill>
          <a:ln>
            <a:solidFill>
              <a:srgbClr val="FE9135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hlinkClick r:id="rId7" action="ppaction://hlinksldjump"/>
          </p:cNvPr>
          <p:cNvSpPr/>
          <p:nvPr/>
        </p:nvSpPr>
        <p:spPr>
          <a:xfrm>
            <a:off x="404857" y="3008326"/>
            <a:ext cx="533400" cy="352425"/>
          </a:xfrm>
          <a:prstGeom prst="roundRect">
            <a:avLst/>
          </a:prstGeom>
          <a:solidFill>
            <a:srgbClr val="EC2C0F"/>
          </a:solidFill>
          <a:ln>
            <a:solidFill>
              <a:srgbClr val="FE9135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hlinkClick r:id="rId8" action="ppaction://hlinksldjump"/>
          </p:cNvPr>
          <p:cNvSpPr/>
          <p:nvPr/>
        </p:nvSpPr>
        <p:spPr>
          <a:xfrm>
            <a:off x="404857" y="3433722"/>
            <a:ext cx="533400" cy="352425"/>
          </a:xfrm>
          <a:prstGeom prst="roundRect">
            <a:avLst/>
          </a:prstGeom>
          <a:solidFill>
            <a:srgbClr val="EC2C0F"/>
          </a:solidFill>
          <a:ln>
            <a:solidFill>
              <a:srgbClr val="FE9135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hlinkClick r:id="rId9" action="ppaction://hlinksldjump"/>
          </p:cNvPr>
          <p:cNvSpPr/>
          <p:nvPr/>
        </p:nvSpPr>
        <p:spPr>
          <a:xfrm>
            <a:off x="404857" y="3872186"/>
            <a:ext cx="533400" cy="352425"/>
          </a:xfrm>
          <a:prstGeom prst="roundRect">
            <a:avLst/>
          </a:prstGeom>
          <a:solidFill>
            <a:srgbClr val="EC2C0F"/>
          </a:solidFill>
          <a:ln>
            <a:solidFill>
              <a:srgbClr val="FE9135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hlinkClick r:id="rId10" action="ppaction://hlinksldjump"/>
          </p:cNvPr>
          <p:cNvSpPr/>
          <p:nvPr/>
        </p:nvSpPr>
        <p:spPr>
          <a:xfrm>
            <a:off x="413471" y="4311596"/>
            <a:ext cx="533400" cy="352425"/>
          </a:xfrm>
          <a:prstGeom prst="roundRect">
            <a:avLst/>
          </a:prstGeom>
          <a:solidFill>
            <a:srgbClr val="EC2C0F"/>
          </a:solidFill>
          <a:ln>
            <a:solidFill>
              <a:srgbClr val="FE9135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4628980" y="1680339"/>
            <a:ext cx="533400" cy="352425"/>
          </a:xfrm>
          <a:prstGeom prst="roundRect">
            <a:avLst/>
          </a:prstGeom>
          <a:solidFill>
            <a:srgbClr val="EC2C0F"/>
          </a:solidFill>
          <a:ln>
            <a:solidFill>
              <a:srgbClr val="FE9135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4631620" y="2112700"/>
            <a:ext cx="533400" cy="352425"/>
          </a:xfrm>
          <a:prstGeom prst="roundRect">
            <a:avLst/>
          </a:prstGeom>
          <a:solidFill>
            <a:srgbClr val="EC2C0F"/>
          </a:solidFill>
          <a:ln>
            <a:solidFill>
              <a:srgbClr val="FE9135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628980" y="2529159"/>
            <a:ext cx="533400" cy="352425"/>
          </a:xfrm>
          <a:prstGeom prst="roundRect">
            <a:avLst/>
          </a:prstGeom>
          <a:solidFill>
            <a:srgbClr val="EC2C0F"/>
          </a:solidFill>
          <a:ln>
            <a:solidFill>
              <a:srgbClr val="FE9135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hlinkClick r:id="rId14" action="ppaction://hlinksldjump"/>
          </p:cNvPr>
          <p:cNvSpPr/>
          <p:nvPr/>
        </p:nvSpPr>
        <p:spPr>
          <a:xfrm>
            <a:off x="4628980" y="2968569"/>
            <a:ext cx="533400" cy="352425"/>
          </a:xfrm>
          <a:prstGeom prst="roundRect">
            <a:avLst/>
          </a:prstGeom>
          <a:solidFill>
            <a:srgbClr val="EC2C0F"/>
          </a:solidFill>
          <a:ln>
            <a:solidFill>
              <a:srgbClr val="FE9135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hlinkClick r:id="rId15" action="ppaction://hlinksldjump"/>
          </p:cNvPr>
          <p:cNvSpPr/>
          <p:nvPr/>
        </p:nvSpPr>
        <p:spPr>
          <a:xfrm>
            <a:off x="4628980" y="3393965"/>
            <a:ext cx="533400" cy="352425"/>
          </a:xfrm>
          <a:prstGeom prst="roundRect">
            <a:avLst/>
          </a:prstGeom>
          <a:solidFill>
            <a:srgbClr val="EC2C0F"/>
          </a:solidFill>
          <a:ln>
            <a:solidFill>
              <a:srgbClr val="FE9135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hlinkClick r:id="rId16" action="ppaction://hlinksldjump"/>
          </p:cNvPr>
          <p:cNvSpPr/>
          <p:nvPr/>
        </p:nvSpPr>
        <p:spPr>
          <a:xfrm>
            <a:off x="4628980" y="3832429"/>
            <a:ext cx="533400" cy="352425"/>
          </a:xfrm>
          <a:prstGeom prst="roundRect">
            <a:avLst/>
          </a:prstGeom>
          <a:solidFill>
            <a:srgbClr val="EC2C0F"/>
          </a:solidFill>
          <a:ln>
            <a:solidFill>
              <a:srgbClr val="FE9135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hlinkClick r:id="rId17" action="ppaction://hlinksldjump"/>
          </p:cNvPr>
          <p:cNvSpPr/>
          <p:nvPr/>
        </p:nvSpPr>
        <p:spPr>
          <a:xfrm>
            <a:off x="4637594" y="4271839"/>
            <a:ext cx="533400" cy="352425"/>
          </a:xfrm>
          <a:prstGeom prst="roundRect">
            <a:avLst/>
          </a:prstGeom>
          <a:solidFill>
            <a:srgbClr val="EC2C0F"/>
          </a:solidFill>
          <a:ln>
            <a:solidFill>
              <a:srgbClr val="FE9135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0" dirty="0" smtClean="0"/>
              <a:t>Clear Tape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Adheres to a dry surface and remains firm, in place even when exposed to moisture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Sticks on pottery, metal, plastic, wood, glass, ceramics, etc.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Is used to make grids for flowers in vases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D7203-9CBB-4750-97E7-46E4C6B48CC6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48133" name="Picture 5" descr="1640, 1641 - OASIS Clear Ta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14800"/>
            <a:ext cx="40386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869" y="6133324"/>
            <a:ext cx="950976" cy="71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3372B5-CE17-4B29-AC99-0AE3DC394DB6}" type="slidenum">
              <a:rPr lang="en-US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49157" name="Picture 6" descr="Picks,pins and water tub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8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2" descr="1 copy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6838"/>
            <a:ext cx="4111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TextBox 13"/>
          <p:cNvSpPr txBox="1">
            <a:spLocks noChangeArrowheads="1"/>
          </p:cNvSpPr>
          <p:nvPr/>
        </p:nvSpPr>
        <p:spPr bwMode="auto">
          <a:xfrm>
            <a:off x="152400" y="6396038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Return to</a:t>
            </a:r>
          </a:p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Main Menu</a:t>
            </a:r>
          </a:p>
        </p:txBody>
      </p:sp>
      <p:sp>
        <p:nvSpPr>
          <p:cNvPr id="49161" name="Slide Number Placeholder 3"/>
          <p:cNvSpPr txBox="1">
            <a:spLocks/>
          </p:cNvSpPr>
          <p:nvPr/>
        </p:nvSpPr>
        <p:spPr bwMode="auto">
          <a:xfrm>
            <a:off x="6858000" y="62484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051200E9-0C94-4A5E-8D2E-DA927779420F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31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Water Tubes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Are clear plastic tubes with tight fitting clear cap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Are ideal for boxed flowers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BCA770FC-9DD3-4A4F-AFB6-B89E20729C0F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50181" name="Picture 5" descr="1931 - Water tube 4 in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3117850"/>
            <a:ext cx="44958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Water Picks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Are green plastic tubes with a cap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be inserted into foam with ease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77CB0-AD89-4C1A-9FE3-139FE32CD69B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51205" name="Picture 5" descr="1933 - Double Anchor Pick x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46958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869" y="6133324"/>
            <a:ext cx="950976" cy="71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C6CA50-F882-41C0-9093-B6A1F33F65E6}" type="slidenum">
              <a:rPr lang="en-US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52229" name="Picture 6" descr="Water proof cl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8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 descr="1 copy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6838"/>
            <a:ext cx="4111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TextBox 9"/>
          <p:cNvSpPr txBox="1">
            <a:spLocks noChangeArrowheads="1"/>
          </p:cNvSpPr>
          <p:nvPr/>
        </p:nvSpPr>
        <p:spPr bwMode="auto">
          <a:xfrm>
            <a:off x="152400" y="6396038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Return to</a:t>
            </a:r>
          </a:p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Main Menu</a:t>
            </a:r>
          </a:p>
        </p:txBody>
      </p:sp>
      <p:sp>
        <p:nvSpPr>
          <p:cNvPr id="52233" name="Slide Number Placeholder 3"/>
          <p:cNvSpPr txBox="1">
            <a:spLocks/>
          </p:cNvSpPr>
          <p:nvPr/>
        </p:nvSpPr>
        <p:spPr bwMode="auto">
          <a:xfrm>
            <a:off x="6858000" y="62642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01D481E-04CD-4FAD-AFFB-EC3EA1ED33BB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34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 descr="waterproof c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00400"/>
            <a:ext cx="2362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Waterproof Clay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Is waterproof and heat proof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</a:t>
            </a:r>
            <a:r>
              <a:rPr lang="en-US" dirty="0" smtClean="0"/>
              <a:t>an assist in positioning and holding several elements of the arrangement such as:</a:t>
            </a:r>
            <a:endParaRPr lang="en-US" dirty="0"/>
          </a:p>
          <a:p>
            <a:pPr marL="85725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c</a:t>
            </a:r>
            <a:r>
              <a:rPr lang="en-US" dirty="0" smtClean="0"/>
              <a:t>andles </a:t>
            </a:r>
            <a:endParaRPr lang="en-US" dirty="0"/>
          </a:p>
          <a:p>
            <a:pPr marL="85725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f</a:t>
            </a:r>
            <a:r>
              <a:rPr lang="en-US" dirty="0" smtClean="0"/>
              <a:t>igurines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3626026D-F919-4A53-969A-ACA7E29E7131}" type="slidenum">
              <a:rPr lang="en-US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438400" y="4800600"/>
            <a:ext cx="4191000" cy="1676400"/>
          </a:xfrm>
          <a:prstGeom prst="roundRect">
            <a:avLst/>
          </a:prstGeom>
          <a:solidFill>
            <a:srgbClr val="C851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</a:rPr>
              <a:t>TIP: Make sure the surface is absolutely dry and free of dust or the clay will not stick.</a:t>
            </a:r>
          </a:p>
        </p:txBody>
      </p:sp>
      <p:pic>
        <p:nvPicPr>
          <p:cNvPr id="53255" name="Picture 8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869" y="6133324"/>
            <a:ext cx="950976" cy="71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7C9FDD-FC96-443F-BEF2-4472E0B77178}" type="slidenum">
              <a:rPr lang="en-US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54276" name="Picture 4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 descr="1 copy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6838"/>
            <a:ext cx="4111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Box 8"/>
          <p:cNvSpPr txBox="1">
            <a:spLocks noChangeArrowheads="1"/>
          </p:cNvSpPr>
          <p:nvPr/>
        </p:nvSpPr>
        <p:spPr bwMode="auto">
          <a:xfrm>
            <a:off x="152400" y="6396038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Return to</a:t>
            </a:r>
          </a:p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Main Menu</a:t>
            </a:r>
          </a:p>
        </p:txBody>
      </p:sp>
      <p:sp>
        <p:nvSpPr>
          <p:cNvPr id="54279" name="Slide Number Placeholder 3"/>
          <p:cNvSpPr txBox="1">
            <a:spLocks/>
          </p:cNvSpPr>
          <p:nvPr/>
        </p:nvSpPr>
        <p:spPr bwMode="auto">
          <a:xfrm>
            <a:off x="7010400" y="62484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B145D3C-A1E4-408B-BAB2-94A1EB014C4A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36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Floral Foam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  <a:cs typeface="Microsoft Sans Serif" pitchFamily="34" charset="0"/>
              </a:rPr>
              <a:t>Is used as a stem support device </a:t>
            </a:r>
          </a:p>
          <a:p>
            <a:pPr marL="457200" indent="-228600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  <a:cs typeface="Microsoft Sans Serif" pitchFamily="34" charset="0"/>
              </a:rPr>
              <a:t>Allows flowers to better absorb water and nutrients, resulting in a longer shelf life</a:t>
            </a:r>
          </a:p>
          <a:p>
            <a:pPr marL="457200" indent="-228600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  <a:cs typeface="Microsoft Sans Serif" pitchFamily="34" charset="0"/>
              </a:rPr>
              <a:t>Should be soaked in water or preservative solution before use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028FBABC-C368-445D-B60D-54FC00654E51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55301" name="Picture 5" descr="3210 - OASIS #6 Cylin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86200"/>
            <a:ext cx="25908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 descr="7703, 7704, 7706, 7708 - OASIS Floral Foam Sphe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338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8" descr="NEW_CEV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Floral Foam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  <a:cs typeface="Microsoft Sans Serif" pitchFamily="34" charset="0"/>
              </a:rPr>
              <a:t>Is available in various types, shapes, styles, textures and sizes</a:t>
            </a:r>
          </a:p>
          <a:p>
            <a:pPr marL="457200" indent="-2286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  <a:cs typeface="Microsoft Sans Serif" pitchFamily="34" charset="0"/>
              </a:rPr>
              <a:t>Can be cut with a serrated knife or florist knife to fit the size of the container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6A952074-F2A3-49B3-8F80-EAD5B2E35128}" type="slidenum">
              <a:rPr lang="en-US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56325" name="Picture 7" descr="7720, 7723 - OASIS Floral Foam Con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05200"/>
            <a:ext cx="3048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869" y="6133324"/>
            <a:ext cx="950976" cy="71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C184C-35C3-4035-A0EB-C016273E2177}" type="slidenum">
              <a:rPr lang="en-US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57349" name="Picture 6" descr="candles and anchor pi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8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0" descr="1 copy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6838"/>
            <a:ext cx="4111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11"/>
          <p:cNvSpPr txBox="1">
            <a:spLocks noChangeArrowheads="1"/>
          </p:cNvSpPr>
          <p:nvPr/>
        </p:nvSpPr>
        <p:spPr bwMode="auto">
          <a:xfrm>
            <a:off x="152400" y="6396038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Return to</a:t>
            </a:r>
          </a:p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Main Menu</a:t>
            </a:r>
          </a:p>
        </p:txBody>
      </p:sp>
      <p:sp>
        <p:nvSpPr>
          <p:cNvPr id="57353" name="Slide Number Placeholder 3"/>
          <p:cNvSpPr txBox="1">
            <a:spLocks/>
          </p:cNvSpPr>
          <p:nvPr/>
        </p:nvSpPr>
        <p:spPr bwMode="auto">
          <a:xfrm>
            <a:off x="6934200" y="62484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5399FF3-E124-4A4A-A25D-013456262723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39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CDDA8-FAD1-4A30-A309-BEC37FAF3E0F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1507" name="Picture 4" descr="Knif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Slide Number Placeholder 3"/>
          <p:cNvSpPr txBox="1">
            <a:spLocks/>
          </p:cNvSpPr>
          <p:nvPr/>
        </p:nvSpPr>
        <p:spPr bwMode="auto">
          <a:xfrm>
            <a:off x="6858000" y="62484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9B4C182-45CA-40AC-8CAF-FEDA04FB8F1E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4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869" y="6133324"/>
            <a:ext cx="950976" cy="71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Candle Cups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</a:rPr>
              <a:t>Are small, inexpensive containers designed to hold taper candles in floral foam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</a:rPr>
              <a:t>Become a necessity when making centerpiece arrangements with taper candles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</a:rPr>
              <a:t>Combined with the use of                      floral clay help secure                                positioning of the candles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96739D9B-08E3-4079-947D-4E9315E89166}" type="slidenum">
              <a:rPr lang="en-US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58373" name="Picture 6" descr="3600,3603, 3604 - 1 in., 3 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66700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Anchor Pins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</a:rPr>
              <a:t>Are also known as foam prongs 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</a:rPr>
              <a:t>Secure floral foam firmly to the bottom of a vase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Times New Roman" pitchFamily="18" charset="0"/>
              </a:rPr>
              <a:t>Are applied to the bottom of the vase with hot glue or waterproof clay, then the floral foam is pressed </a:t>
            </a:r>
            <a:r>
              <a:rPr lang="en-US" dirty="0">
                <a:solidFill>
                  <a:srgbClr val="000000"/>
                </a:solidFill>
                <a:ea typeface="Times New Roman" pitchFamily="18" charset="0"/>
              </a:rPr>
              <a:t>o</a:t>
            </a:r>
            <a:r>
              <a:rPr lang="en-US" dirty="0" smtClean="0">
                <a:solidFill>
                  <a:srgbClr val="000000"/>
                </a:solidFill>
                <a:ea typeface="Times New Roman" pitchFamily="18" charset="0"/>
              </a:rPr>
              <a:t>nto the pins of the prong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9BE4879D-070F-4F17-994B-AED4C92002C3}" type="slidenum">
              <a:rPr lang="en-US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59397" name="Picture 5" descr="3530 - Anchor Pi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4419600"/>
            <a:ext cx="3468687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869" y="6133324"/>
            <a:ext cx="950976" cy="71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60419" name="Content Placeholder 4" descr="Floral Car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9F75E4-67FA-4FAF-8307-236BDD54EDD9}" type="slidenum">
              <a:rPr lang="en-US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60421" name="Picture 6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5" descr="1 copy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6838"/>
            <a:ext cx="4111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Box 7"/>
          <p:cNvSpPr txBox="1">
            <a:spLocks noChangeArrowheads="1"/>
          </p:cNvSpPr>
          <p:nvPr/>
        </p:nvSpPr>
        <p:spPr bwMode="auto">
          <a:xfrm>
            <a:off x="152400" y="6396038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Return to</a:t>
            </a:r>
          </a:p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Main Menu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Floral Preservatives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383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Are used to extend the shelf life of fresh flowers by:</a:t>
            </a:r>
          </a:p>
          <a:p>
            <a:pPr marL="914400" lvl="1" indent="-22383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replenishing the food source</a:t>
            </a:r>
          </a:p>
          <a:p>
            <a:pPr marL="914400" lvl="1" indent="-22383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lowering the pH</a:t>
            </a:r>
          </a:p>
          <a:p>
            <a:pPr marL="914400" lvl="1" indent="-22383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reducing bacterial growth</a:t>
            </a:r>
          </a:p>
          <a:p>
            <a:pPr marL="457200" indent="-22383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Created commercially are                                the best product for fresh                                    cut flowers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C658FDCF-BE1C-4A0D-BA38-125E2B62A8C6}" type="slidenum">
              <a:rPr lang="en-US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61445" name="Picture 5" descr="Floralife FlowerFoo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2600"/>
            <a:ext cx="33909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Leaf Shine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cs typeface="Arial" pitchFamily="34" charset="0"/>
              </a:rPr>
              <a:t>Is used to clean and shine leaves</a:t>
            </a:r>
          </a:p>
          <a:p>
            <a:pPr marL="457200" indent="-2286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cs typeface="Arial" pitchFamily="34" charset="0"/>
              </a:rPr>
              <a:t>Causes a natural luster on the leaf without having to wipe the leaf</a:t>
            </a:r>
          </a:p>
          <a:p>
            <a:pPr marL="457200" indent="-2286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cs typeface="Arial" pitchFamily="34" charset="0"/>
              </a:rPr>
              <a:t>Helps prevent pests and fungus on plants</a:t>
            </a:r>
            <a:endParaRPr lang="en-US" sz="3300" dirty="0" smtClean="0"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172200"/>
            <a:ext cx="2133600" cy="365125"/>
          </a:xfrm>
        </p:spPr>
        <p:txBody>
          <a:bodyPr/>
          <a:lstStyle/>
          <a:p>
            <a:pPr>
              <a:defRPr/>
            </a:pPr>
            <a:fld id="{054A952F-7B48-4425-9CF0-F0667F1E865D}" type="slidenum">
              <a:rPr lang="en-US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62469" name="Picture 5" descr="NEW_CEV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Leaf Shine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cs typeface="Arial" pitchFamily="34" charset="0"/>
              </a:rPr>
              <a:t>Will not restrict photosynthesis </a:t>
            </a:r>
          </a:p>
          <a:p>
            <a:pPr marL="457200" indent="-2286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cs typeface="Arial" pitchFamily="34" charset="0"/>
              </a:rPr>
              <a:t>Does not contain fluorocarbons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14320DED-7BA3-4270-B238-473A19BE941C}" type="slidenum">
              <a:rPr lang="en-US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86000" y="3886200"/>
            <a:ext cx="4191000" cy="2133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Fluorocarbons:  </a:t>
            </a:r>
            <a:r>
              <a:rPr lang="en-US" sz="2800" dirty="0">
                <a:solidFill>
                  <a:schemeClr val="tx1"/>
                </a:solidFill>
              </a:rPr>
              <a:t>molecules composed wholly of carbon and fluorine</a:t>
            </a:r>
          </a:p>
        </p:txBody>
      </p:sp>
      <p:pic>
        <p:nvPicPr>
          <p:cNvPr id="63494" name="Picture 6" descr="FL7039_Leafsh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00200"/>
            <a:ext cx="1676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8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869" y="6133324"/>
            <a:ext cx="950976" cy="71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64515" name="Content Placeholder 4" descr="Ribbon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2F319C-A66E-4950-B113-99FE6F864CE2}" type="slidenum">
              <a:rPr lang="en-US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64517" name="Picture 5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8" descr="1 copy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6838"/>
            <a:ext cx="4111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Box 9"/>
          <p:cNvSpPr txBox="1">
            <a:spLocks noChangeArrowheads="1"/>
          </p:cNvSpPr>
          <p:nvPr/>
        </p:nvSpPr>
        <p:spPr bwMode="auto">
          <a:xfrm>
            <a:off x="152400" y="6396038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Return to</a:t>
            </a:r>
          </a:p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Main Menu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Ribbon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Is typically sold in either 40 or 100 yard rolls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</a:t>
            </a:r>
            <a:r>
              <a:rPr lang="en-US" dirty="0" smtClean="0"/>
              <a:t>omes in many different widths </a:t>
            </a:r>
          </a:p>
          <a:p>
            <a:pPr marL="85725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common sizes include 1,3,5,9 and 40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9BD6DE27-37A2-43C3-882B-F8870F061F52}" type="slidenum">
              <a:rPr lang="en-US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65541" name="Picture 4" descr="NEW_CEV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217738" y="4419600"/>
            <a:ext cx="6392862" cy="1295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The smaller the number, the more narrow the ribbon is – the larger the number, the wider the ribbon.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Ribbon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Comes in many different materials which include:</a:t>
            </a:r>
          </a:p>
          <a:p>
            <a:pPr marL="91440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s</a:t>
            </a:r>
            <a:r>
              <a:rPr lang="en-US" dirty="0" smtClean="0"/>
              <a:t>atin</a:t>
            </a:r>
          </a:p>
          <a:p>
            <a:pPr marL="91440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n</a:t>
            </a:r>
            <a:r>
              <a:rPr lang="en-US" dirty="0" smtClean="0"/>
              <a:t>ylon</a:t>
            </a:r>
          </a:p>
          <a:p>
            <a:pPr marL="91440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f</a:t>
            </a:r>
            <a:r>
              <a:rPr lang="en-US" dirty="0" smtClean="0"/>
              <a:t>abric</a:t>
            </a:r>
          </a:p>
          <a:p>
            <a:pPr marL="91440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p</a:t>
            </a:r>
            <a:r>
              <a:rPr lang="en-US" dirty="0" smtClean="0"/>
              <a:t>lastic</a:t>
            </a:r>
          </a:p>
          <a:p>
            <a:pPr marL="91440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s</a:t>
            </a:r>
            <a:r>
              <a:rPr lang="en-US" dirty="0" smtClean="0"/>
              <a:t>heer (transparent)</a:t>
            </a:r>
          </a:p>
          <a:p>
            <a:pPr marL="914400" lvl="1" indent="-2286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t</a:t>
            </a:r>
            <a:r>
              <a:rPr lang="en-US" dirty="0" smtClean="0"/>
              <a:t>ulle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E488B70E-7E67-41A5-94F3-8430B5CDFBB2}" type="slidenum">
              <a:rPr lang="en-US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66565" name="Picture 2" descr="http://www.onlinepackagingshop.co.uk/acatalog/tear-ribbon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39052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869" y="6133324"/>
            <a:ext cx="950976" cy="71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6758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9AE412-C3B2-4FC1-8BEC-6004A527347E}" type="slidenum">
              <a:rPr lang="en-US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67590" name="Picture 10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9" descr="1 copy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6838"/>
            <a:ext cx="4111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Box 11"/>
          <p:cNvSpPr txBox="1">
            <a:spLocks noChangeArrowheads="1"/>
          </p:cNvSpPr>
          <p:nvPr/>
        </p:nvSpPr>
        <p:spPr bwMode="auto">
          <a:xfrm>
            <a:off x="152400" y="6396038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Return to</a:t>
            </a:r>
          </a:p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Main Menu</a:t>
            </a:r>
          </a:p>
        </p:txBody>
      </p:sp>
      <p:sp>
        <p:nvSpPr>
          <p:cNvPr id="67593" name="Slide Number Placeholder 3"/>
          <p:cNvSpPr txBox="1">
            <a:spLocks/>
          </p:cNvSpPr>
          <p:nvPr/>
        </p:nvSpPr>
        <p:spPr bwMode="auto">
          <a:xfrm>
            <a:off x="6858000" y="62484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D3A82A2-277D-4F35-888B-BC6588EF2DC5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49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Floral Knives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228600" eaLnBrk="1" hangingPunct="1"/>
            <a:r>
              <a:rPr lang="en-US" altLang="en-US" dirty="0" smtClean="0"/>
              <a:t>Are available in several different styles</a:t>
            </a:r>
          </a:p>
          <a:p>
            <a:pPr marL="457200" indent="-228600" eaLnBrk="1" hangingPunct="1"/>
            <a:r>
              <a:rPr lang="en-US" altLang="en-US" dirty="0" smtClean="0"/>
              <a:t>Cut flower stems</a:t>
            </a:r>
          </a:p>
          <a:p>
            <a:pPr marL="457200" indent="-228600" eaLnBrk="1" hangingPunct="1"/>
            <a:r>
              <a:rPr lang="en-US" altLang="en-US" dirty="0" smtClean="0"/>
              <a:t>Need to have a sharp blade for most efficient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CFAFC134-191D-4EC1-8DE3-90057F41BA04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2533" name="Picture 6" descr="2807 - Floral Knif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02100"/>
            <a:ext cx="61722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Floral Wire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228600" eaLnBrk="1" hangingPunct="1"/>
            <a:r>
              <a:rPr lang="en-US" altLang="en-US" dirty="0" smtClean="0"/>
              <a:t>Can be used to lengthen and strengthen stems</a:t>
            </a:r>
          </a:p>
          <a:p>
            <a:pPr marL="457200" indent="-228600" eaLnBrk="1" hangingPunct="1"/>
            <a:r>
              <a:rPr lang="en-US" altLang="en-US" dirty="0" smtClean="0"/>
              <a:t>Is used in making corsages, flower arranging, wreath and swag hangers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D80D373C-4D2C-4391-8F8B-C265A735C782}" type="slidenum">
              <a:rPr lang="en-US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68613" name="Picture 6" descr="floral wi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0777">
            <a:off x="3487738" y="2471738"/>
            <a:ext cx="39338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Floral Wire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Helps make professional ribbon bows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Is available in many different sizes including 20, 22, 24 , 26 and 30 gauge (diameter)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7EEFA68F-6AF2-460A-ADCB-86740E235072}" type="slidenum">
              <a:rPr lang="en-US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69637" name="Picture 5" descr="NEW_CEV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Aluminum Wire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Is strong, malleable wire which is easy to shape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Is available in 12, 20, 22, 24, 26 and 30 gauge wire 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Adds impact to structures such as a base for corsages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B0CF78EF-10C2-4ADA-862A-BD03AA4BF953}" type="slidenum">
              <a:rPr lang="en-US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70661" name="Picture 6" descr="2610 - includes 2610-P, 2610-SP, 2610-AG, 2610-R, 2610-B - Aluminum Group v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087813"/>
            <a:ext cx="3276600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Aluminum Wire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lvl="1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/>
              <a:t>Can be used to stabilize arrangements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Is available in twelve colors</a:t>
            </a:r>
          </a:p>
          <a:p>
            <a:pPr marL="914400" lvl="2" eaLnBrk="1" fontAlgn="auto" hangingPunct="1">
              <a:spcAft>
                <a:spcPts val="0"/>
              </a:spcAft>
              <a:buFont typeface="Calibri" pitchFamily="34" charset="0"/>
              <a:buChar char="–"/>
              <a:defRPr/>
            </a:pPr>
            <a:r>
              <a:rPr lang="en-US" dirty="0" smtClean="0"/>
              <a:t>gold, silver, purple, lime </a:t>
            </a:r>
            <a:r>
              <a:rPr lang="en-US" dirty="0"/>
              <a:t>g</a:t>
            </a:r>
            <a:r>
              <a:rPr lang="en-US" dirty="0" smtClean="0"/>
              <a:t>reen, pink, copper, blue, red, strong pink, black, turquoise and brown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240A10C8-3688-48C6-8856-FDA5F254600D}" type="slidenum">
              <a:rPr lang="en-US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71685" name="Picture 7" descr="2630 - includes 2630-P, 2630-SP, 2630-AG, 2630-R, 2630-B, 2630-G - Metallic Wire Group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502920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Bullion Wire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Is most commonly available in 28 gauge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</a:t>
            </a:r>
            <a:r>
              <a:rPr lang="en-US" dirty="0" smtClean="0"/>
              <a:t>dds sparkle and shine to bouquets and arrangements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Is also a great tool for wrapping stems to add a colorful flair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F4B03EEF-C6F1-47F7-AEDA-83654BC80F5B}" type="slidenum">
              <a:rPr lang="en-US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72709" name="Picture 10" descr="2611 - Bullion G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33800"/>
            <a:ext cx="19050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1" descr="2613 - Bullion Copp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33800"/>
            <a:ext cx="1981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7" descr="NEW_CEV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869" y="6133324"/>
            <a:ext cx="950976" cy="71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8BC2F0-F182-4012-8FCB-10EFE80A5A5C}" type="slidenum">
              <a:rPr lang="en-US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73733" name="Picture 6" descr="container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8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10" descr="1 copy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6838"/>
            <a:ext cx="4111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6" name="TextBox 11"/>
          <p:cNvSpPr txBox="1">
            <a:spLocks noChangeArrowheads="1"/>
          </p:cNvSpPr>
          <p:nvPr/>
        </p:nvSpPr>
        <p:spPr bwMode="auto">
          <a:xfrm>
            <a:off x="152400" y="6396038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Return to</a:t>
            </a:r>
          </a:p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Main Menu</a:t>
            </a:r>
          </a:p>
        </p:txBody>
      </p:sp>
      <p:sp>
        <p:nvSpPr>
          <p:cNvPr id="73737" name="Slide Number Placeholder 3"/>
          <p:cNvSpPr txBox="1">
            <a:spLocks/>
          </p:cNvSpPr>
          <p:nvPr/>
        </p:nvSpPr>
        <p:spPr bwMode="auto">
          <a:xfrm>
            <a:off x="6934200" y="62484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7EE91B67-799C-4C6D-A297-CACEF5DB9BD0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55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Storage Containers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Could include a wet pack container for flowers with longer stems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be used for smaller amounts of flowers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Are used to display flowers in floral coolers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F1570F97-68DC-4950-934D-5CF767773153}" type="slidenum">
              <a:rPr lang="en-US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74757" name="Picture 6" descr="storage contain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52800"/>
            <a:ext cx="5791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Floral Containers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ctr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Have multiple prongs inside the dish to hold floral foam securely in place</a:t>
            </a:r>
          </a:p>
          <a:p>
            <a:pPr marL="457200" indent="-228600" eaLnBrk="1" fontAlgn="ctr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Will have a generous water reservoir to keep foam saturated</a:t>
            </a:r>
          </a:p>
          <a:p>
            <a:pPr marL="457200" indent="-228600" eaLnBrk="1" fontAlgn="ctr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Are very sturdy and ideal for everyday, holidays, centerpieces, parties and sympathy arrangement use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6294AB7F-F379-4876-B809-3E5EE5AE81E3}" type="slidenum">
              <a:rPr lang="en-US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75781" name="Picture 6" descr="3801-01 - Single Bowl sn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181600"/>
            <a:ext cx="28305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7" descr="3802-04 - Double Bowl p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482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9" descr="NEW_CEV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Glass Vases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525963"/>
          </a:xfrm>
        </p:spPr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Are the most requested vases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Have clean lines which make them appropriate for any occasion</a:t>
            </a:r>
            <a:endParaRPr lang="en-US" b="1" dirty="0"/>
          </a:p>
          <a:p>
            <a:pPr marL="1311275" indent="-168275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BDF3BBAD-F651-412A-B29F-CBDBBC74FA5C}" type="slidenum">
              <a:rPr lang="en-US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76805" name="Picture 6" descr="E99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81338"/>
            <a:ext cx="2514600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7" descr="Lily bowls 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3200"/>
            <a:ext cx="3657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9" descr="NEW_CEV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869" y="6133324"/>
            <a:ext cx="950976" cy="71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77827" name="Content Placeholder 4" descr="Corsage accessorie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03A4-C4F3-4FAB-B6BE-FDBB51AEA75C}" type="slidenum">
              <a:rPr lang="en-US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77829" name="Picture 6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8" descr="1 copy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6838"/>
            <a:ext cx="4111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TextBox 9"/>
          <p:cNvSpPr txBox="1">
            <a:spLocks noChangeArrowheads="1"/>
          </p:cNvSpPr>
          <p:nvPr/>
        </p:nvSpPr>
        <p:spPr bwMode="auto">
          <a:xfrm>
            <a:off x="152400" y="6396038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Return to</a:t>
            </a:r>
          </a:p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Calibri" pitchFamily="34" charset="0"/>
              </a:rPr>
              <a:t>Main Menu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Folding Knives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228600" eaLnBrk="1" hangingPunct="1">
              <a:tabLst>
                <a:tab pos="1314450" algn="l"/>
              </a:tabLst>
            </a:pPr>
            <a:r>
              <a:rPr lang="en-US" altLang="en-US" dirty="0" smtClean="0"/>
              <a:t>Are commonly used by florists for convenience</a:t>
            </a:r>
          </a:p>
          <a:p>
            <a:pPr marL="457200" indent="-228600" eaLnBrk="1" hangingPunct="1">
              <a:tabLst>
                <a:tab pos="1314450" algn="l"/>
              </a:tabLst>
            </a:pPr>
            <a:r>
              <a:rPr lang="en-US" altLang="en-US" dirty="0" smtClean="0"/>
              <a:t>Fold up safely when not in use</a:t>
            </a:r>
          </a:p>
          <a:p>
            <a:pPr marL="457200" indent="-228600" eaLnBrk="1" hangingPunct="1">
              <a:tabLst>
                <a:tab pos="1314450" algn="l"/>
              </a:tabLst>
            </a:pPr>
            <a:r>
              <a:rPr lang="en-US" altLang="en-US" dirty="0" smtClean="0"/>
              <a:t>Can be found with a straight or hooked blade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84D49E9E-53E6-44EA-AF26-B1527A1CE7BC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3557" name="Picture 5" descr="2805 - Straight Folding Knif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62400"/>
            <a:ext cx="65198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400" dirty="0" smtClean="0"/>
              <a:t>Corsage &amp; Boutonniere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tabLst>
                <a:tab pos="1200150" algn="l"/>
              </a:tabLst>
              <a:defRPr/>
            </a:pPr>
            <a:r>
              <a:rPr lang="en-US" dirty="0" smtClean="0"/>
              <a:t>Include boutonniere and corsage pins, bags and pearl pins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tabLst>
                <a:tab pos="1200150" algn="l"/>
              </a:tabLst>
              <a:defRPr/>
            </a:pPr>
            <a:r>
              <a:rPr lang="en-US" dirty="0" smtClean="0"/>
              <a:t>Are available in many different styles and colors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AA42AE7B-1678-445E-B3B8-3A3BE7B230DE}" type="slidenum">
              <a:rPr lang="en-US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78853" name="Picture 6" descr="0967, 096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00400"/>
            <a:ext cx="30480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7" descr="0987 Yellow Corsage P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0"/>
            <a:ext cx="28956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9" descr="NEW_CEV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Corsage Accessories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228600" eaLnBrk="1" hangingPunct="1"/>
            <a:r>
              <a:rPr lang="en-US" altLang="en-US" dirty="0" smtClean="0"/>
              <a:t>Include corsage wristbands for added convenience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22F5143E-B74E-4D47-A9C4-10409007EEB3}" type="slidenum">
              <a:rPr lang="en-US"/>
              <a:pPr>
                <a:defRPr/>
              </a:pPr>
              <a:t>61</a:t>
            </a:fld>
            <a:endParaRPr lang="en-US" dirty="0"/>
          </a:p>
        </p:txBody>
      </p:sp>
      <p:pic>
        <p:nvPicPr>
          <p:cNvPr id="79877" name="Picture 8" descr="0774 - LOMEY Lace Velcro Wristl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7000"/>
            <a:ext cx="27432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9" descr="0778 - LOMEY Ruffled Wristlet (black only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2057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10" descr="0774, 0775, 0776 - LOMEY Wristlet assort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0"/>
            <a:ext cx="3251200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11" descr="NEW_CEV 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Corsage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Such as pearl pins, are used to dress up boutonnieres and corsages and come in many different styles and colors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0B30C98A-2E4F-4BD4-BA53-00CD9312DA3E}" type="slidenum">
              <a:rPr lang="en-US"/>
              <a:pPr>
                <a:defRPr/>
              </a:pPr>
              <a:t>62</a:t>
            </a:fld>
            <a:endParaRPr lang="en-US" dirty="0"/>
          </a:p>
        </p:txBody>
      </p:sp>
      <p:pic>
        <p:nvPicPr>
          <p:cNvPr id="80901" name="Picture 7" descr="0986 Tangerine Corsage Pi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00400"/>
            <a:ext cx="28194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8" descr="0970 - includes 0960 - 0969 Corsage Pins Gro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29000"/>
            <a:ext cx="395287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9" descr="NEW_CEV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Resources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 smtClean="0"/>
              <a:t>Oasis Floral Products http://sona.oasisfloral.com </a:t>
            </a:r>
          </a:p>
        </p:txBody>
      </p:sp>
      <p:pic>
        <p:nvPicPr>
          <p:cNvPr id="89092" name="Picture 5" descr="NEW_CEV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7E0E06F2-F139-4247-8B3F-D479E744E935}" type="slidenum">
              <a:rPr lang="en-US"/>
              <a:pPr>
                <a:defRPr/>
              </a:pPr>
              <a:t>63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Acknowledgements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143000"/>
            <a:ext cx="4648200" cy="5029200"/>
          </a:xfrm>
        </p:spPr>
        <p:txBody>
          <a:bodyPr rtlCol="0">
            <a:normAutofit/>
          </a:bodyPr>
          <a:lstStyle/>
          <a:p>
            <a:pPr marL="457200" indent="-1143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u="sng" dirty="0" smtClean="0"/>
              <a:t>Production Coordinator</a:t>
            </a:r>
            <a:endParaRPr lang="en-US" sz="2200" dirty="0" smtClean="0"/>
          </a:p>
          <a:p>
            <a:pPr marL="457200" indent="-1143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 smtClean="0"/>
              <a:t>Mai Lee Holmes   </a:t>
            </a:r>
          </a:p>
          <a:p>
            <a:pPr marL="457200" indent="-1143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200" dirty="0" smtClean="0"/>
          </a:p>
          <a:p>
            <a:pPr marL="457200" indent="-1143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u="sng" dirty="0" smtClean="0"/>
              <a:t>Project Coordinator</a:t>
            </a:r>
          </a:p>
          <a:p>
            <a:pPr marL="457200" indent="-1143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 smtClean="0"/>
              <a:t>Olivia Mitchell</a:t>
            </a:r>
          </a:p>
          <a:p>
            <a:pPr marL="457200" indent="-1143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200" u="sng" dirty="0" smtClean="0"/>
          </a:p>
          <a:p>
            <a:pPr marL="457200" indent="-1143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u="sng" dirty="0" smtClean="0"/>
              <a:t>Graphics Designer</a:t>
            </a:r>
            <a:endParaRPr lang="en-US" sz="2200" dirty="0" smtClean="0"/>
          </a:p>
          <a:p>
            <a:pPr marL="457200" indent="-1143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 smtClean="0"/>
              <a:t>Daniel Johnson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798946FE-0075-40C2-9369-821218CD23D3}" type="slidenum">
              <a:rPr lang="en-US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4724400" y="1143000"/>
            <a:ext cx="4038600" cy="4983163"/>
          </a:xfrm>
        </p:spPr>
        <p:txBody>
          <a:bodyPr rtlCol="0">
            <a:normAutofit/>
          </a:bodyPr>
          <a:lstStyle/>
          <a:p>
            <a:pPr indent="-17145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u="sng" dirty="0" smtClean="0"/>
              <a:t>Technical Writer</a:t>
            </a:r>
          </a:p>
          <a:p>
            <a:pPr indent="-17145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 smtClean="0"/>
              <a:t>Jessica Odom</a:t>
            </a:r>
          </a:p>
          <a:p>
            <a:pPr indent="-17145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200" dirty="0" smtClean="0"/>
          </a:p>
          <a:p>
            <a:pPr indent="-17145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u="sng" dirty="0" smtClean="0"/>
              <a:t>Production Manager</a:t>
            </a:r>
          </a:p>
          <a:p>
            <a:pPr indent="-17145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 smtClean="0"/>
              <a:t>Maggie Bigham</a:t>
            </a:r>
          </a:p>
          <a:p>
            <a:pPr indent="-17145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200" dirty="0" smtClean="0"/>
          </a:p>
          <a:p>
            <a:pPr indent="-17145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u="sng" dirty="0" smtClean="0"/>
              <a:t>Executive Producers</a:t>
            </a:r>
          </a:p>
          <a:p>
            <a:pPr indent="-17145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 smtClean="0"/>
              <a:t>Gordon W. Davis</a:t>
            </a:r>
          </a:p>
          <a:p>
            <a:pPr indent="-17145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 smtClean="0"/>
              <a:t> Jeff Lansdell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200" dirty="0"/>
          </a:p>
        </p:txBody>
      </p:sp>
      <p:pic>
        <p:nvPicPr>
          <p:cNvPr id="90118" name="Picture 8" descr="NEW_CEV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2514600" y="584835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alibri" pitchFamily="34" charset="0"/>
              </a:rPr>
              <a:t>© MMXII</a:t>
            </a:r>
          </a:p>
          <a:p>
            <a:pPr algn="ctr" eaLnBrk="1" hangingPunct="1"/>
            <a:r>
              <a:rPr lang="en-US" altLang="en-US" dirty="0">
                <a:latin typeface="Calibri" pitchFamily="34" charset="0"/>
              </a:rPr>
              <a:t>CEV Multimedia, Ltd.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Folding Knives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228600" eaLnBrk="1" hangingPunct="1"/>
            <a:r>
              <a:rPr lang="en-US" altLang="en-US" dirty="0" smtClean="0"/>
              <a:t>Are the most common knives used to cut stems</a:t>
            </a:r>
          </a:p>
          <a:p>
            <a:pPr marL="457200" indent="-228600" eaLnBrk="1" hangingPunct="1"/>
            <a:r>
              <a:rPr lang="en-US" altLang="en-US" dirty="0" smtClean="0"/>
              <a:t>Typically are inexpensive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BCB81CDB-7802-4741-B61B-1F6C59F14E7A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24581" name="Picture 5" descr="2804 - Hooked Folding Knif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63023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Floral Foam Knives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228600" eaLnBrk="1" hangingPunct="1"/>
            <a:r>
              <a:rPr lang="en-US" altLang="en-US" dirty="0" smtClean="0"/>
              <a:t>Are used to cut foam bricks to desired sizes</a:t>
            </a:r>
          </a:p>
          <a:p>
            <a:pPr marL="457200" indent="-228600" eaLnBrk="1" hangingPunct="1"/>
            <a:r>
              <a:rPr lang="en-US" altLang="en-US" dirty="0" smtClean="0"/>
              <a:t>Have an extra long blade for ease of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26DF595C-A0E1-4EFE-8BB9-92845D1E6A40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5605" name="Picture 5" descr="2803 - Foam Knif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8004175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Floral Scissors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Are used to cut ribbon and wire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With serrated edges should only be used to cut wire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Have a long, slender blade </a:t>
            </a:r>
          </a:p>
          <a:p>
            <a:pPr marL="457200" indent="-228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Are only used to fix ribbon, fine netting and fabric</a:t>
            </a:r>
          </a:p>
          <a:p>
            <a:pPr marL="1265238" indent="-182563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pPr>
              <a:defRPr/>
            </a:pPr>
            <a:fld id="{C597A7E2-AA81-46EA-A1F7-DCB7EB10AAC0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6629" name="Picture 5" descr="2801 - Floral Scisso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16363"/>
            <a:ext cx="60198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NEW_CEV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38913"/>
            <a:ext cx="9318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 - &amp;quot;Objectives&amp;quot;&quot;/&gt;&lt;property id=&quot;20307&quot; value=&quot;257&quot;/&gt;&lt;/object&gt;&lt;object type=&quot;3&quot; unique_id=&quot;10007&quot;&gt;&lt;property id=&quot;20148&quot; value=&quot;5&quot;/&gt;&lt;property id=&quot;20300&quot; value=&quot;Slide 5 - &amp;quot;Floral Knives&amp;quot;&quot;/&gt;&lt;property id=&quot;20307&quot; value=&quot;259&quot;/&gt;&lt;/object&gt;&lt;object type=&quot;3&quot; unique_id=&quot;10008&quot;&gt;&lt;property id=&quot;20148&quot; value=&quot;5&quot;/&gt;&lt;property id=&quot;20300&quot; value=&quot;Slide 6 - &amp;quot;Folding Knives&amp;quot;&quot;/&gt;&lt;property id=&quot;20307&quot; value=&quot;260&quot;/&gt;&lt;/object&gt;&lt;object type=&quot;3&quot; unique_id=&quot;10009&quot;&gt;&lt;property id=&quot;20148&quot; value=&quot;5&quot;/&gt;&lt;property id=&quot;20300&quot; value=&quot;Slide 7 - &amp;quot;Folding Knives&amp;quot;&quot;/&gt;&lt;property id=&quot;20307&quot; value=&quot;261&quot;/&gt;&lt;/object&gt;&lt;object type=&quot;3&quot; unique_id=&quot;10010&quot;&gt;&lt;property id=&quot;20148&quot; value=&quot;5&quot;/&gt;&lt;property id=&quot;20300&quot; value=&quot;Slide 8 - &amp;quot;Floral Foam Knives&amp;quot;&quot;/&gt;&lt;property id=&quot;20307&quot; value=&quot;262&quot;/&gt;&lt;/object&gt;&lt;object type=&quot;3&quot; unique_id=&quot;10011&quot;&gt;&lt;property id=&quot;20148&quot; value=&quot;5&quot;/&gt;&lt;property id=&quot;20300&quot; value=&quot;Slide 9 - &amp;quot;Floral Scissors&amp;quot;&quot;/&gt;&lt;property id=&quot;20307&quot; value=&quot;263&quot;/&gt;&lt;/object&gt;&lt;object type=&quot;3&quot; unique_id=&quot;10013&quot;&gt;&lt;property id=&quot;20148&quot; value=&quot;5&quot;/&gt;&lt;property id=&quot;20300&quot; value=&quot;Slide 10 - &amp;quot;Blade Sharpeners&amp;quot;&quot;/&gt;&lt;property id=&quot;20307&quot; value=&quot;265&quot;/&gt;&lt;/object&gt;&lt;object type=&quot;3&quot; unique_id=&quot;10014&quot;&gt;&lt;property id=&quot;20148&quot; value=&quot;5&quot;/&gt;&lt;property id=&quot;20300&quot; value=&quot;Slide 12 - &amp;quot;Wire Snips&amp;quot;&quot;/&gt;&lt;property id=&quot;20307&quot; value=&quot;266&quot;/&gt;&lt;/object&gt;&lt;object type=&quot;3&quot; unique_id=&quot;10015&quot;&gt;&lt;property id=&quot;20148&quot; value=&quot;5&quot;/&gt;&lt;property id=&quot;20300&quot; value=&quot;Slide 13 - &amp;quot;Utility Wire Cutters&amp;quot;&quot;/&gt;&lt;property id=&quot;20307&quot; value=&quot;267&quot;/&gt;&lt;/object&gt;&lt;object type=&quot;3&quot; unique_id=&quot;10016&quot;&gt;&lt;property id=&quot;20148&quot; value=&quot;5&quot;/&gt;&lt;property id=&quot;20300&quot; value=&quot;Slide 15 - &amp;quot;Floral Shears&amp;quot;&quot;/&gt;&lt;property id=&quot;20307&quot; value=&quot;268&quot;/&gt;&lt;/object&gt;&lt;object type=&quot;3&quot; unique_id=&quot;10017&quot;&gt;&lt;property id=&quot;20148&quot; value=&quot;5&quot;/&gt;&lt;property id=&quot;20300&quot; value=&quot;Slide 16 - &amp;quot;Pruning Shears&amp;quot;&quot;/&gt;&lt;property id=&quot;20307&quot; value=&quot;269&quot;/&gt;&lt;/object&gt;&lt;object type=&quot;3&quot; unique_id=&quot;10018&quot;&gt;&lt;property id=&quot;20148&quot; value=&quot;5&quot;/&gt;&lt;property id=&quot;20300&quot; value=&quot;Slide 18 - &amp;quot;Stem Strippers&amp;quot;&quot;/&gt;&lt;property id=&quot;20307&quot; value=&quot;270&quot;/&gt;&lt;/object&gt;&lt;object type=&quot;3&quot; unique_id=&quot;10019&quot;&gt;&lt;property id=&quot;20148&quot; value=&quot;5&quot;/&gt;&lt;property id=&quot;20300&quot; value=&quot;Slide 20 - &amp;quot;Floral Adhesives&amp;quot;&quot;/&gt;&lt;property id=&quot;20307&quot; value=&quot;271&quot;/&gt;&lt;/object&gt;&lt;object type=&quot;3&quot; unique_id=&quot;10020&quot;&gt;&lt;property id=&quot;20148&quot; value=&quot;5&quot;/&gt;&lt;property id=&quot;20300&quot; value=&quot;Slide 23 - &amp;quot;Glue Guns&amp;quot;&quot;/&gt;&lt;property id=&quot;20307&quot; value=&quot;272&quot;/&gt;&lt;/object&gt;&lt;object type=&quot;3&quot; unique_id=&quot;10021&quot;&gt;&lt;property id=&quot;20148&quot; value=&quot;5&quot;/&gt;&lt;property id=&quot;20300&quot; value=&quot;Slide 24 - &amp;quot;Pan Melt Glue&amp;quot;&quot;/&gt;&lt;property id=&quot;20307&quot; value=&quot;273&quot;/&gt;&lt;/object&gt;&lt;object type=&quot;3&quot; unique_id=&quot;10022&quot;&gt;&lt;property id=&quot;20148&quot; value=&quot;5&quot;/&gt;&lt;property id=&quot;20300&quot; value=&quot;Slide 26 - &amp;quot;Floral Stem Tape&amp;quot;&quot;/&gt;&lt;property id=&quot;20307&quot; value=&quot;274&quot;/&gt;&lt;/object&gt;&lt;object type=&quot;3&quot; unique_id=&quot;10023&quot;&gt;&lt;property id=&quot;20148&quot; value=&quot;5&quot;/&gt;&lt;property id=&quot;20300&quot; value=&quot;Slide 28 - &amp;quot;Anchor Tape&amp;quot;&quot;/&gt;&lt;property id=&quot;20307&quot; value=&quot;275&quot;/&gt;&lt;/object&gt;&lt;object type=&quot;3&quot; unique_id=&quot;10024&quot;&gt;&lt;property id=&quot;20148&quot; value=&quot;5&quot;/&gt;&lt;property id=&quot;20300&quot; value=&quot;Slide 32 - &amp;quot;Water Tubes&amp;quot;&quot;/&gt;&lt;property id=&quot;20307&quot; value=&quot;276&quot;/&gt;&lt;/object&gt;&lt;object type=&quot;3&quot; unique_id=&quot;10025&quot;&gt;&lt;property id=&quot;20148&quot; value=&quot;5&quot;/&gt;&lt;property id=&quot;20300&quot; value=&quot;Slide 33 - &amp;quot;Water Picks&amp;quot;&quot;/&gt;&lt;property id=&quot;20307&quot; value=&quot;277&quot;/&gt;&lt;/object&gt;&lt;object type=&quot;3&quot; unique_id=&quot;10026&quot;&gt;&lt;property id=&quot;20148&quot; value=&quot;5&quot;/&gt;&lt;property id=&quot;20300&quot; value=&quot;Slide 35 - &amp;quot;Waterproof Clay&amp;quot;&quot;/&gt;&lt;property id=&quot;20307&quot; value=&quot;278&quot;/&gt;&lt;/object&gt;&lt;object type=&quot;3&quot; unique_id=&quot;10027&quot;&gt;&lt;property id=&quot;20148&quot; value=&quot;5&quot;/&gt;&lt;property id=&quot;20300&quot; value=&quot;Slide 37 - &amp;quot;Floral Foam&amp;quot;&quot;/&gt;&lt;property id=&quot;20307&quot; value=&quot;279&quot;/&gt;&lt;/object&gt;&lt;object type=&quot;3&quot; unique_id=&quot;10028&quot;&gt;&lt;property id=&quot;20148&quot; value=&quot;5&quot;/&gt;&lt;property id=&quot;20300&quot; value=&quot;Slide 40 - &amp;quot;Candle Cups&amp;quot;&quot;/&gt;&lt;property id=&quot;20307&quot; value=&quot;280&quot;/&gt;&lt;/object&gt;&lt;object type=&quot;3&quot; unique_id=&quot;10029&quot;&gt;&lt;property id=&quot;20148&quot; value=&quot;5&quot;/&gt;&lt;property id=&quot;20300&quot; value=&quot;Slide 41 - &amp;quot;Anchor Pins&amp;quot;&quot;/&gt;&lt;property id=&quot;20307&quot; value=&quot;281&quot;/&gt;&lt;/object&gt;&lt;object type=&quot;3&quot; unique_id=&quot;10030&quot;&gt;&lt;property id=&quot;20148&quot; value=&quot;5&quot;/&gt;&lt;property id=&quot;20300&quot; value=&quot;Slide 43 - &amp;quot;Floral Preservatives&amp;quot;&quot;/&gt;&lt;property id=&quot;20307&quot; value=&quot;282&quot;/&gt;&lt;/object&gt;&lt;object type=&quot;3&quot; unique_id=&quot;10031&quot;&gt;&lt;property id=&quot;20148&quot; value=&quot;5&quot;/&gt;&lt;property id=&quot;20300&quot; value=&quot;Slide 44 - &amp;quot;Leaf Shine&amp;quot;&quot;/&gt;&lt;property id=&quot;20307&quot; value=&quot;283&quot;/&gt;&lt;/object&gt;&lt;object type=&quot;3&quot; unique_id=&quot;10032&quot;&gt;&lt;property id=&quot;20148&quot; value=&quot;5&quot;/&gt;&lt;property id=&quot;20300&quot; value=&quot;Slide 47 - &amp;quot;Ribbon&amp;quot;&quot;/&gt;&lt;property id=&quot;20307&quot; value=&quot;284&quot;/&gt;&lt;/object&gt;&lt;object type=&quot;3&quot; unique_id=&quot;10033&quot;&gt;&lt;property id=&quot;20148&quot; value=&quot;5&quot;/&gt;&lt;property id=&quot;20300&quot; value=&quot;Slide 50 - &amp;quot;Floral Wire&amp;quot;&quot;/&gt;&lt;property id=&quot;20307&quot; value=&quot;285&quot;/&gt;&lt;/object&gt;&lt;object type=&quot;3&quot; unique_id=&quot;10034&quot;&gt;&lt;property id=&quot;20148&quot; value=&quot;5&quot;/&gt;&lt;property id=&quot;20300&quot; value=&quot;Slide 21 - &amp;quot;Floral Adhesives&amp;quot;&quot;/&gt;&lt;property id=&quot;20307&quot; value=&quot;294&quot;/&gt;&lt;/object&gt;&lt;object type=&quot;3&quot; unique_id=&quot;10035&quot;&gt;&lt;property id=&quot;20148&quot; value=&quot;5&quot;/&gt;&lt;property id=&quot;20300&quot; value=&quot;Slide 27 - &amp;quot;Floral Stem Tape&amp;quot;&quot;/&gt;&lt;property id=&quot;20307&quot; value=&quot;296&quot;/&gt;&lt;/object&gt;&lt;object type=&quot;3&quot; unique_id=&quot;10036&quot;&gt;&lt;property id=&quot;20148&quot; value=&quot;5&quot;/&gt;&lt;property id=&quot;20300&quot; value=&quot;Slide 30 - &amp;quot;Clear Tape&amp;quot;&quot;/&gt;&lt;property id=&quot;20307&quot; value=&quot;295&quot;/&gt;&lt;/object&gt;&lt;object type=&quot;3&quot; unique_id=&quot;10037&quot;&gt;&lt;property id=&quot;20148&quot; value=&quot;5&quot;/&gt;&lt;property id=&quot;20300&quot; value=&quot;Slide 38 - &amp;quot;Floral Foam&amp;quot;&quot;/&gt;&lt;property id=&quot;20307&quot; value=&quot;297&quot;/&gt;&lt;/object&gt;&lt;object type=&quot;3&quot; unique_id=&quot;10038&quot;&gt;&lt;property id=&quot;20148&quot; value=&quot;5&quot;/&gt;&lt;property id=&quot;20300&quot; value=&quot;Slide 45 - &amp;quot;Leaf Shine&amp;quot;&quot;/&gt;&lt;property id=&quot;20307&quot; value=&quot;298&quot;/&gt;&lt;/object&gt;&lt;object type=&quot;3&quot; unique_id=&quot;10039&quot;&gt;&lt;property id=&quot;20148&quot; value=&quot;5&quot;/&gt;&lt;property id=&quot;20300&quot; value=&quot;Slide 48 - &amp;quot;Ribbon&amp;quot;&quot;/&gt;&lt;property id=&quot;20307&quot; value=&quot;299&quot;/&gt;&lt;/object&gt;&lt;object type=&quot;3&quot; unique_id=&quot;10040&quot;&gt;&lt;property id=&quot;20148&quot; value=&quot;5&quot;/&gt;&lt;property id=&quot;20300&quot; value=&quot;Slide 51 - &amp;quot;Floral Wire&amp;quot;&quot;/&gt;&lt;property id=&quot;20307&quot; value=&quot;300&quot;/&gt;&lt;/object&gt;&lt;object type=&quot;3&quot; unique_id=&quot;10041&quot;&gt;&lt;property id=&quot;20148&quot; value=&quot;5&quot;/&gt;&lt;property id=&quot;20300&quot; value=&quot;Slide 52 - &amp;quot;Aluminum Wire&amp;quot;&quot;/&gt;&lt;property id=&quot;20307&quot; value=&quot;286&quot;/&gt;&lt;/object&gt;&lt;object type=&quot;3&quot; unique_id=&quot;10042&quot;&gt;&lt;property id=&quot;20148&quot; value=&quot;5&quot;/&gt;&lt;property id=&quot;20300&quot; value=&quot;Slide 53 - &amp;quot;Aluminum Wire&amp;quot;&quot;/&gt;&lt;property id=&quot;20307&quot; value=&quot;301&quot;/&gt;&lt;/object&gt;&lt;object type=&quot;3&quot; unique_id=&quot;10043&quot;&gt;&lt;property id=&quot;20148&quot; value=&quot;5&quot;/&gt;&lt;property id=&quot;20300&quot; value=&quot;Slide 54 - &amp;quot;Bullion Wire&amp;quot;&quot;/&gt;&lt;property id=&quot;20307&quot; value=&quot;287&quot;/&gt;&lt;/object&gt;&lt;object type=&quot;3&quot; unique_id=&quot;10044&quot;&gt;&lt;property id=&quot;20148&quot; value=&quot;5&quot;/&gt;&lt;property id=&quot;20300&quot; value=&quot;Slide 56 - &amp;quot;Storage Containers&amp;quot;&quot;/&gt;&lt;property id=&quot;20307&quot; value=&quot;288&quot;/&gt;&lt;/object&gt;&lt;object type=&quot;3&quot; unique_id=&quot;10045&quot;&gt;&lt;property id=&quot;20148&quot; value=&quot;5&quot;/&gt;&lt;property id=&quot;20300&quot; value=&quot;Slide 57 - &amp;quot;Floral Containers&amp;quot;&quot;/&gt;&lt;property id=&quot;20307&quot; value=&quot;289&quot;/&gt;&lt;/object&gt;&lt;object type=&quot;3&quot; unique_id=&quot;10046&quot;&gt;&lt;property id=&quot;20148&quot; value=&quot;5&quot;/&gt;&lt;property id=&quot;20300&quot; value=&quot;Slide 58 - &amp;quot;Glass Vases&amp;quot;&quot;/&gt;&lt;property id=&quot;20307&quot; value=&quot;290&quot;/&gt;&lt;/object&gt;&lt;object type=&quot;3&quot; unique_id=&quot;10047&quot;&gt;&lt;property id=&quot;20148&quot; value=&quot;5&quot;/&gt;&lt;property id=&quot;20300&quot; value=&quot;Slide 60 - &amp;quot;Corsage and Boutonniere Accessories&amp;quot;&quot;/&gt;&lt;property id=&quot;20307&quot; value=&quot;291&quot;/&gt;&lt;/object&gt;&lt;object type=&quot;3&quot; unique_id=&quot;10048&quot;&gt;&lt;property id=&quot;20148&quot; value=&quot;5&quot;/&gt;&lt;property id=&quot;20300&quot; value=&quot;Slide 61 - &amp;quot;Corsage Accessories&amp;quot;&quot;/&gt;&lt;property id=&quot;20307&quot; value=&quot;302&quot;/&gt;&lt;/object&gt;&lt;object type=&quot;3&quot; unique_id=&quot;10049&quot;&gt;&lt;property id=&quot;20148&quot; value=&quot;5&quot;/&gt;&lt;property id=&quot;20300&quot; value=&quot;Slide 63 - &amp;quot;Summary&amp;quot;&quot;/&gt;&lt;property id=&quot;20307&quot; value=&quot;292&quot;/&gt;&lt;/object&gt;&lt;object type=&quot;3&quot; unique_id=&quot;10050&quot;&gt;&lt;property id=&quot;20148&quot; value=&quot;5&quot;/&gt;&lt;property id=&quot;20300&quot; value=&quot;Slide 64 - &amp;quot;Summary&amp;quot;&quot;/&gt;&lt;property id=&quot;20307&quot; value=&quot;293&quot;/&gt;&lt;/object&gt;&lt;object type=&quot;3&quot; unique_id=&quot;10435&quot;&gt;&lt;property id=&quot;20148&quot; value=&quot;5&quot;/&gt;&lt;property id=&quot;20300&quot; value=&quot;Slide 4&quot;/&gt;&lt;property id=&quot;20307&quot; value=&quot;303&quot;/&gt;&lt;/object&gt;&lt;object type=&quot;3&quot; unique_id=&quot;10436&quot;&gt;&lt;property id=&quot;20148&quot; value=&quot;5&quot;/&gt;&lt;property id=&quot;20300&quot; value=&quot;Slide 11&quot;/&gt;&lt;property id=&quot;20307&quot; value=&quot;306&quot;/&gt;&lt;/object&gt;&lt;object type=&quot;3&quot; unique_id=&quot;10437&quot;&gt;&lt;property id=&quot;20148&quot; value=&quot;5&quot;/&gt;&lt;property id=&quot;20300&quot; value=&quot;Slide 14&quot;/&gt;&lt;property id=&quot;20307&quot; value=&quot;307&quot;/&gt;&lt;/object&gt;&lt;object type=&quot;3&quot; unique_id=&quot;10438&quot;&gt;&lt;property id=&quot;20148&quot; value=&quot;5&quot;/&gt;&lt;property id=&quot;20300&quot; value=&quot;Slide 19&quot;/&gt;&lt;property id=&quot;20307&quot; value=&quot;308&quot;/&gt;&lt;/object&gt;&lt;object type=&quot;3&quot; unique_id=&quot;10439&quot;&gt;&lt;property id=&quot;20148&quot; value=&quot;5&quot;/&gt;&lt;property id=&quot;20300&quot; value=&quot;Slide 36&quot;/&gt;&lt;property id=&quot;20307&quot; value=&quot;304&quot;/&gt;&lt;/object&gt;&lt;object type=&quot;3&quot; unique_id=&quot;10440&quot;&gt;&lt;property id=&quot;20148&quot; value=&quot;5&quot;/&gt;&lt;property id=&quot;20300&quot; value=&quot;Slide 46&quot;/&gt;&lt;property id=&quot;20307&quot; value=&quot;309&quot;/&gt;&lt;/object&gt;&lt;object type=&quot;3&quot; unique_id=&quot;10935&quot;&gt;&lt;property id=&quot;20148&quot; value=&quot;5&quot;/&gt;&lt;property id=&quot;20300&quot; value=&quot;Slide 22 - &amp;quot;Glue Guns&amp;quot;&quot;/&gt;&lt;property id=&quot;20307&quot; value=&quot;312&quot;/&gt;&lt;/object&gt;&lt;object type=&quot;3&quot; unique_id=&quot;10936&quot;&gt;&lt;property id=&quot;20148&quot; value=&quot;5&quot;/&gt;&lt;property id=&quot;20300&quot; value=&quot;Slide 25 - &amp;quot;Pan Melt Glue&amp;quot;&quot;/&gt;&lt;property id=&quot;20307&quot; value=&quot;313&quot;/&gt;&lt;/object&gt;&lt;object type=&quot;3&quot; unique_id=&quot;10937&quot;&gt;&lt;property id=&quot;20148&quot; value=&quot;5&quot;/&gt;&lt;property id=&quot;20300&quot; value=&quot;Slide 62 - &amp;quot;Corsage Accessories&amp;quot;&quot;/&gt;&lt;property id=&quot;20307&quot; value=&quot;311&quot;/&gt;&lt;/object&gt;&lt;object type=&quot;3&quot; unique_id=&quot;10996&quot;&gt;&lt;property id=&quot;20148&quot; value=&quot;5&quot;/&gt;&lt;property id=&quot;20300&quot; value=&quot;Slide 17&quot;/&gt;&lt;property id=&quot;20307&quot; value=&quot;318&quot;/&gt;&lt;/object&gt;&lt;object type=&quot;3&quot; unique_id=&quot;10997&quot;&gt;&lt;property id=&quot;20148&quot; value=&quot;5&quot;/&gt;&lt;property id=&quot;20300&quot; value=&quot;Slide 29 - &amp;quot;Anchor Tape&amp;quot;&quot;/&gt;&lt;property id=&quot;20307&quot; value=&quot;320&quot;/&gt;&lt;/object&gt;&lt;object type=&quot;3&quot; unique_id=&quot;10998&quot;&gt;&lt;property id=&quot;20148&quot; value=&quot;5&quot;/&gt;&lt;property id=&quot;20300&quot; value=&quot;Slide 31&quot;/&gt;&lt;property id=&quot;20307&quot; value=&quot;317&quot;/&gt;&lt;/object&gt;&lt;object type=&quot;3&quot; unique_id=&quot;10999&quot;&gt;&lt;property id=&quot;20148&quot; value=&quot;5&quot;/&gt;&lt;property id=&quot;20300&quot; value=&quot;Slide 34&quot;/&gt;&lt;property id=&quot;20307&quot; value=&quot;319&quot;/&gt;&lt;/object&gt;&lt;object type=&quot;3&quot; unique_id=&quot;11000&quot;&gt;&lt;property id=&quot;20148&quot; value=&quot;5&quot;/&gt;&lt;property id=&quot;20300&quot; value=&quot;Slide 39&quot;/&gt;&lt;property id=&quot;20307&quot; value=&quot;316&quot;/&gt;&lt;/object&gt;&lt;object type=&quot;3&quot; unique_id=&quot;11001&quot;&gt;&lt;property id=&quot;20148&quot; value=&quot;5&quot;/&gt;&lt;property id=&quot;20300&quot; value=&quot;Slide 49&quot;/&gt;&lt;property id=&quot;20307&quot; value=&quot;314&quot;/&gt;&lt;/object&gt;&lt;object type=&quot;3&quot; unique_id=&quot;11002&quot;&gt;&lt;property id=&quot;20148&quot; value=&quot;5&quot;/&gt;&lt;property id=&quot;20300&quot; value=&quot;Slide 55&quot;/&gt;&lt;property id=&quot;20307&quot; value=&quot;315&quot;/&gt;&lt;/object&gt;&lt;object type=&quot;3&quot; unique_id=&quot;11067&quot;&gt;&lt;property id=&quot;20148&quot; value=&quot;5&quot;/&gt;&lt;property id=&quot;20300&quot; value=&quot;Slide 42&quot;/&gt;&lt;property id=&quot;20307&quot; value=&quot;321&quot;/&gt;&lt;/object&gt;&lt;object type=&quot;3&quot; unique_id=&quot;11132&quot;&gt;&lt;property id=&quot;20148&quot; value=&quot;5&quot;/&gt;&lt;property id=&quot;20300&quot; value=&quot;Slide 59&quot;/&gt;&lt;property id=&quot;20307&quot; value=&quot;322&quot;/&gt;&lt;/object&gt;&lt;object type=&quot;3&quot; unique_id=&quot;11393&quot;&gt;&lt;property id=&quot;20148&quot; value=&quot;5&quot;/&gt;&lt;property id=&quot;20300&quot; value=&quot;Slide 66 - &amp;quot;Acknowledgements&amp;quot;&quot;/&gt;&lt;property id=&quot;20307&quot; value=&quot;323&quot;/&gt;&lt;/object&gt;&lt;object type=&quot;3&quot; unique_id=&quot;11395&quot;&gt;&lt;property id=&quot;20148&quot; value=&quot;5&quot;/&gt;&lt;property id=&quot;20300&quot; value=&quot;Slide 3 - &amp;quot;Table of Contents&amp;quot;&quot;/&gt;&lt;property id=&quot;20307&quot; value=&quot;326&quot;/&gt;&lt;/object&gt;&lt;object type=&quot;3&quot; unique_id=&quot;11396&quot;&gt;&lt;property id=&quot;20148&quot; value=&quot;5&quot;/&gt;&lt;property id=&quot;20300&quot; value=&quot;Slide 65 - &amp;quot;Resources&amp;quot;&quot;/&gt;&lt;property id=&quot;20307&quot; value=&quot;32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2867</TotalTime>
  <Words>1497</Words>
  <Application>Microsoft Office PowerPoint</Application>
  <PresentationFormat>On-screen Show (4:3)</PresentationFormat>
  <Paragraphs>392</Paragraphs>
  <Slides>64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64</vt:i4>
      </vt:variant>
    </vt:vector>
  </HeadingPairs>
  <TitlesOfParts>
    <vt:vector size="83" baseType="lpstr">
      <vt:lpstr>Arial</vt:lpstr>
      <vt:lpstr>Calibri</vt:lpstr>
      <vt:lpstr>Microsoft Sans Serif</vt:lpstr>
      <vt:lpstr>Times New Roman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PowerPoint Presentation</vt:lpstr>
      <vt:lpstr>Objectives</vt:lpstr>
      <vt:lpstr>Main Menu</vt:lpstr>
      <vt:lpstr>PowerPoint Presentation</vt:lpstr>
      <vt:lpstr>Floral Knives</vt:lpstr>
      <vt:lpstr>Folding Knives</vt:lpstr>
      <vt:lpstr>Folding Knives</vt:lpstr>
      <vt:lpstr>Floral Foam Knives</vt:lpstr>
      <vt:lpstr>Floral Scissors</vt:lpstr>
      <vt:lpstr>Blade Sharpeners</vt:lpstr>
      <vt:lpstr>PowerPoint Presentation</vt:lpstr>
      <vt:lpstr>Wire Snips</vt:lpstr>
      <vt:lpstr>Utility Wire Cutters</vt:lpstr>
      <vt:lpstr>PowerPoint Presentation</vt:lpstr>
      <vt:lpstr>Floral Shears</vt:lpstr>
      <vt:lpstr>Pruning Shears</vt:lpstr>
      <vt:lpstr>PowerPoint Presentation</vt:lpstr>
      <vt:lpstr>Stem Strippers</vt:lpstr>
      <vt:lpstr>PowerPoint Presentation</vt:lpstr>
      <vt:lpstr>Floral Adhesives</vt:lpstr>
      <vt:lpstr>Floral Adhesives</vt:lpstr>
      <vt:lpstr>Glue Guns</vt:lpstr>
      <vt:lpstr>Glue Guns</vt:lpstr>
      <vt:lpstr>Pan Melt Glue</vt:lpstr>
      <vt:lpstr>Pan Melt Glue</vt:lpstr>
      <vt:lpstr>Floral Stem Tape</vt:lpstr>
      <vt:lpstr>Floral Stem Tape</vt:lpstr>
      <vt:lpstr>Anchor Tape</vt:lpstr>
      <vt:lpstr>Anchor Tape</vt:lpstr>
      <vt:lpstr>Clear Tape</vt:lpstr>
      <vt:lpstr>PowerPoint Presentation</vt:lpstr>
      <vt:lpstr>Water Tubes</vt:lpstr>
      <vt:lpstr>Water Picks</vt:lpstr>
      <vt:lpstr>PowerPoint Presentation</vt:lpstr>
      <vt:lpstr>Waterproof Clay</vt:lpstr>
      <vt:lpstr>PowerPoint Presentation</vt:lpstr>
      <vt:lpstr>Floral Foam</vt:lpstr>
      <vt:lpstr>Floral Foam</vt:lpstr>
      <vt:lpstr>PowerPoint Presentation</vt:lpstr>
      <vt:lpstr>Candle Cups</vt:lpstr>
      <vt:lpstr>Anchor Pins</vt:lpstr>
      <vt:lpstr>PowerPoint Presentation</vt:lpstr>
      <vt:lpstr>Floral Preservatives</vt:lpstr>
      <vt:lpstr>Leaf Shine</vt:lpstr>
      <vt:lpstr>Leaf Shine</vt:lpstr>
      <vt:lpstr>PowerPoint Presentation</vt:lpstr>
      <vt:lpstr>Ribbon</vt:lpstr>
      <vt:lpstr>Ribbon</vt:lpstr>
      <vt:lpstr>PowerPoint Presentation</vt:lpstr>
      <vt:lpstr>Floral Wire</vt:lpstr>
      <vt:lpstr>Floral Wire</vt:lpstr>
      <vt:lpstr>Aluminum Wire</vt:lpstr>
      <vt:lpstr>Aluminum Wire</vt:lpstr>
      <vt:lpstr>Bullion Wire</vt:lpstr>
      <vt:lpstr>PowerPoint Presentation</vt:lpstr>
      <vt:lpstr>Storage Containers</vt:lpstr>
      <vt:lpstr>Floral Containers</vt:lpstr>
      <vt:lpstr>Glass Vases</vt:lpstr>
      <vt:lpstr>PowerPoint Presentation</vt:lpstr>
      <vt:lpstr>Corsage &amp; Boutonniere Accessories</vt:lpstr>
      <vt:lpstr>Corsage Accessories</vt:lpstr>
      <vt:lpstr>Corsage Accessories</vt:lpstr>
      <vt:lpstr>Resources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mai</dc:creator>
  <cp:lastModifiedBy>Liz Treptow</cp:lastModifiedBy>
  <cp:revision>247</cp:revision>
  <dcterms:created xsi:type="dcterms:W3CDTF">2010-10-05T18:28:21Z</dcterms:created>
  <dcterms:modified xsi:type="dcterms:W3CDTF">2018-05-10T03:54:37Z</dcterms:modified>
</cp:coreProperties>
</file>